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2"/>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410" r:id="rId35"/>
    <p:sldId id="411" r:id="rId36"/>
    <p:sldId id="412" r:id="rId37"/>
    <p:sldId id="413" r:id="rId38"/>
    <p:sldId id="414" r:id="rId39"/>
    <p:sldId id="415" r:id="rId40"/>
    <p:sldId id="416" r:id="rId41"/>
    <p:sldId id="417" r:id="rId42"/>
    <p:sldId id="418" r:id="rId43"/>
    <p:sldId id="421" r:id="rId44"/>
    <p:sldId id="422" r:id="rId45"/>
    <p:sldId id="423" r:id="rId46"/>
    <p:sldId id="424" r:id="rId47"/>
    <p:sldId id="425" r:id="rId48"/>
    <p:sldId id="426" r:id="rId49"/>
    <p:sldId id="427" r:id="rId50"/>
    <p:sldId id="428" r:id="rId51"/>
    <p:sldId id="429" r:id="rId52"/>
    <p:sldId id="444" r:id="rId53"/>
    <p:sldId id="430" r:id="rId54"/>
    <p:sldId id="431" r:id="rId55"/>
    <p:sldId id="432" r:id="rId56"/>
    <p:sldId id="433" r:id="rId57"/>
    <p:sldId id="434" r:id="rId58"/>
    <p:sldId id="435" r:id="rId59"/>
    <p:sldId id="445" r:id="rId60"/>
    <p:sldId id="446" r:id="rId61"/>
    <p:sldId id="447" r:id="rId62"/>
    <p:sldId id="436" r:id="rId63"/>
    <p:sldId id="437" r:id="rId64"/>
    <p:sldId id="452" r:id="rId65"/>
    <p:sldId id="448" r:id="rId66"/>
    <p:sldId id="449" r:id="rId67"/>
    <p:sldId id="455" r:id="rId68"/>
    <p:sldId id="451" r:id="rId69"/>
    <p:sldId id="450" r:id="rId70"/>
    <p:sldId id="453" r:id="rId71"/>
    <p:sldId id="454" r:id="rId72"/>
    <p:sldId id="458" r:id="rId73"/>
    <p:sldId id="456" r:id="rId74"/>
    <p:sldId id="457" r:id="rId75"/>
    <p:sldId id="459" r:id="rId76"/>
    <p:sldId id="358" r:id="rId77"/>
    <p:sldId id="359" r:id="rId78"/>
    <p:sldId id="360" r:id="rId79"/>
    <p:sldId id="361" r:id="rId80"/>
    <p:sldId id="362" r:id="rId81"/>
    <p:sldId id="460" r:id="rId82"/>
    <p:sldId id="363" r:id="rId83"/>
    <p:sldId id="364" r:id="rId84"/>
    <p:sldId id="365" r:id="rId85"/>
    <p:sldId id="366" r:id="rId86"/>
    <p:sldId id="367" r:id="rId87"/>
    <p:sldId id="461" r:id="rId88"/>
    <p:sldId id="462" r:id="rId89"/>
    <p:sldId id="372" r:id="rId90"/>
    <p:sldId id="373" r:id="rId91"/>
    <p:sldId id="374" r:id="rId92"/>
    <p:sldId id="375" r:id="rId93"/>
    <p:sldId id="376" r:id="rId94"/>
    <p:sldId id="377" r:id="rId95"/>
    <p:sldId id="378" r:id="rId96"/>
    <p:sldId id="368" r:id="rId97"/>
    <p:sldId id="468" r:id="rId98"/>
    <p:sldId id="469" r:id="rId99"/>
    <p:sldId id="470" r:id="rId100"/>
    <p:sldId id="471" r:id="rId101"/>
    <p:sldId id="472" r:id="rId102"/>
    <p:sldId id="473" r:id="rId103"/>
    <p:sldId id="369" r:id="rId104"/>
    <p:sldId id="370" r:id="rId105"/>
    <p:sldId id="371"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74" r:id="rId128"/>
    <p:sldId id="475" r:id="rId129"/>
    <p:sldId id="476" r:id="rId130"/>
    <p:sldId id="291" r:id="rId131"/>
    <p:sldId id="292" r:id="rId132"/>
    <p:sldId id="293" r:id="rId133"/>
    <p:sldId id="294" r:id="rId134"/>
    <p:sldId id="295" r:id="rId135"/>
    <p:sldId id="296" r:id="rId136"/>
    <p:sldId id="298" r:id="rId137"/>
    <p:sldId id="299" r:id="rId138"/>
    <p:sldId id="300" r:id="rId139"/>
    <p:sldId id="301" r:id="rId140"/>
    <p:sldId id="302" r:id="rId141"/>
    <p:sldId id="303" r:id="rId142"/>
    <p:sldId id="304" r:id="rId143"/>
    <p:sldId id="477" r:id="rId144"/>
    <p:sldId id="481" r:id="rId145"/>
    <p:sldId id="480" r:id="rId146"/>
    <p:sldId id="482" r:id="rId147"/>
    <p:sldId id="297" r:id="rId148"/>
    <p:sldId id="478" r:id="rId149"/>
    <p:sldId id="306" r:id="rId150"/>
    <p:sldId id="305" r:id="rId151"/>
    <p:sldId id="503" r:id="rId152"/>
    <p:sldId id="483" r:id="rId153"/>
    <p:sldId id="484" r:id="rId154"/>
    <p:sldId id="485" r:id="rId155"/>
    <p:sldId id="486" r:id="rId156"/>
    <p:sldId id="487" r:id="rId157"/>
    <p:sldId id="488" r:id="rId158"/>
    <p:sldId id="489" r:id="rId159"/>
    <p:sldId id="490" r:id="rId160"/>
    <p:sldId id="491" r:id="rId161"/>
    <p:sldId id="492" r:id="rId162"/>
    <p:sldId id="493" r:id="rId163"/>
    <p:sldId id="494" r:id="rId164"/>
    <p:sldId id="495" r:id="rId165"/>
    <p:sldId id="496" r:id="rId166"/>
    <p:sldId id="497" r:id="rId167"/>
    <p:sldId id="498" r:id="rId168"/>
    <p:sldId id="499" r:id="rId169"/>
    <p:sldId id="500" r:id="rId170"/>
    <p:sldId id="501" r:id="rId171"/>
    <p:sldId id="502" r:id="rId172"/>
    <p:sldId id="402" r:id="rId173"/>
    <p:sldId id="420" r:id="rId174"/>
    <p:sldId id="403" r:id="rId175"/>
    <p:sldId id="404" r:id="rId176"/>
    <p:sldId id="405" r:id="rId177"/>
    <p:sldId id="406" r:id="rId178"/>
    <p:sldId id="504" r:id="rId179"/>
    <p:sldId id="409" r:id="rId180"/>
    <p:sldId id="419" r:id="rId181"/>
  </p:sldIdLst>
  <p:sldSz cx="12192000" cy="6858000"/>
  <p:notesSz cx="6858000" cy="9144000"/>
  <p:embeddedFontLst>
    <p:embeddedFont>
      <p:font typeface="Calibri" panose="020F0502020204030204" pitchFamily="34" charset="0"/>
      <p:regular r:id="rId183"/>
      <p:bold r:id="rId184"/>
      <p:italic r:id="rId185"/>
      <p:boldItalic r:id="rId186"/>
    </p:embeddedFont>
    <p:embeddedFont>
      <p:font typeface="Cambria" panose="02040503050406030204" pitchFamily="18" charset="0"/>
      <p:regular r:id="rId187"/>
      <p:bold r:id="rId188"/>
      <p:italic r:id="rId189"/>
      <p:boldItalic r:id="rId190"/>
    </p:embeddedFont>
    <p:embeddedFont>
      <p:font typeface="Georgia" panose="02040502050405020303" pitchFamily="18" charset="0"/>
      <p:regular r:id="rId191"/>
      <p:bold r:id="rId192"/>
      <p:italic r:id="rId193"/>
      <p:boldItalic r:id="rId194"/>
    </p:embeddedFont>
    <p:embeddedFont>
      <p:font typeface="Helvetica" panose="020B0604020202020204" pitchFamily="34" charset="0"/>
      <p:regular r:id="rId195"/>
      <p:bold r:id="rId196"/>
      <p:italic r:id="rId197"/>
      <p:boldItalic r:id="rId198"/>
    </p:embeddedFont>
    <p:embeddedFont>
      <p:font typeface="Open Sans" panose="020B0606030504020204" pitchFamily="34" charset="0"/>
      <p:regular r:id="rId199"/>
      <p:bold r:id="rId200"/>
      <p:italic r:id="rId201"/>
      <p:boldItalic r:id="rId202"/>
    </p:embeddedFont>
    <p:embeddedFont>
      <p:font typeface="Quattrocento Sans" panose="020B0604020202020204" charset="0"/>
      <p:regular r:id="rId203"/>
      <p:bold r:id="rId204"/>
      <p:italic r:id="rId205"/>
      <p:boldItalic r:id="rId206"/>
    </p:embeddedFont>
    <p:embeddedFont>
      <p:font typeface="Source Serif Pro" panose="02040603050405020204" pitchFamily="18"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1" roundtripDataSignature="AMtx7mg0h3ckGOLqAhRtCSS3DGuy7S39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BF407-982B-472D-B0C2-0F338FADB91D}">
  <a:tblStyle styleId="{D96BF407-982B-472D-B0C2-0F338FADB91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D2B235D-4E94-4FC5-87C1-B828EF88AF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varScale="1">
        <p:scale>
          <a:sx n="74" d="100"/>
          <a:sy n="74" d="100"/>
        </p:scale>
        <p:origin x="54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9.fntdata"/><Relationship Id="rId205" Type="http://schemas.openxmlformats.org/officeDocument/2006/relationships/font" Target="fonts/font2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font" Target="fonts/font4.fntdata"/><Relationship Id="rId211"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0.fntdata"/><Relationship Id="rId197" Type="http://schemas.openxmlformats.org/officeDocument/2006/relationships/font" Target="fonts/font15.fntdata"/><Relationship Id="rId206" Type="http://schemas.openxmlformats.org/officeDocument/2006/relationships/font" Target="fonts/font24.fntdata"/><Relationship Id="rId201" Type="http://schemas.openxmlformats.org/officeDocument/2006/relationships/font" Target="fonts/font1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6.fntdata"/><Relationship Id="rId172" Type="http://schemas.openxmlformats.org/officeDocument/2006/relationships/slide" Target="slides/slide171.xml"/><Relationship Id="rId193" Type="http://schemas.openxmlformats.org/officeDocument/2006/relationships/font" Target="fonts/font11.fntdata"/><Relationship Id="rId202" Type="http://schemas.openxmlformats.org/officeDocument/2006/relationships/font" Target="fonts/font20.fntdata"/><Relationship Id="rId207" Type="http://schemas.openxmlformats.org/officeDocument/2006/relationships/font" Target="fonts/font2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fntdata"/><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2.fntdata"/><Relationship Id="rId199" Type="http://schemas.openxmlformats.org/officeDocument/2006/relationships/font" Target="fonts/font17.fntdata"/><Relationship Id="rId203" Type="http://schemas.openxmlformats.org/officeDocument/2006/relationships/font" Target="fonts/font21.fntdata"/><Relationship Id="rId208"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2.fntdata"/><Relationship Id="rId189" Type="http://schemas.openxmlformats.org/officeDocument/2006/relationships/font" Target="fonts/font7.fntdata"/><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3.fntdata"/><Relationship Id="rId209" Type="http://schemas.openxmlformats.org/officeDocument/2006/relationships/font" Target="fonts/font27.fntdata"/><Relationship Id="rId190" Type="http://schemas.openxmlformats.org/officeDocument/2006/relationships/font" Target="fonts/font8.fntdata"/><Relationship Id="rId204"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8.fntdata"/><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4.fntdata"/><Relationship Id="rId200" Type="http://schemas.openxmlformats.org/officeDocument/2006/relationships/font" Target="fonts/font18.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1011059f8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21011059f8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281236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1011059f8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1011059f8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011059f8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011059f8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21011059f8b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011059f8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011059f8b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1011059f8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2" name="Google Shape;1092;p1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f373a3d11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f373a3d11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0f439bbeb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0f439bbeb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317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f373a3d1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f373a3d1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323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f373a3d114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f373a3d11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922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f373a3d1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f373a3d1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9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f373a3d114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f373a3d1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2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f373a3d114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f373a3d11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45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f373a3d114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f373a3d11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165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f373a3d114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f373a3d11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115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f373a3d114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f373a3d11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31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p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p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f25c85f51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f25c85f51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f25c85f51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f25c85f51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f25c85f51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f25c85f51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f25c85f5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f25c85f51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0c267cd5a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20c267cd5ad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5185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0c267cd5ad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0c267cd5a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393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0c267cd5ad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0c267cd5a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5637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0c267cd5ad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0c267cd5a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35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0c267cd5ad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20c267cd5a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042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0c267cd5ad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0c267cd5a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621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0c267cd5ad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0c267cd5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26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f25c85f51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f25c85f51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b6233a8f1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b6233a8f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b6233a8f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b6233a8f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b6233a8f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b6233a8f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b6233a8f1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b6233a8f1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b6233a8f1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b6233a8f1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b6233a8f11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b6233a8f1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b6233a8f11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b6233a8f1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b6233a8f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b6233a8f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b6233a8f1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b6233a8f1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b6233a8f1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b6233a8f1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b6233a8f11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b6233a8f1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b6233a8f11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b6233a8f1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b6233a8f1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b6233a8f1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b6233a8f1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b6233a8f1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b6233a8f1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b6233a8f1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b6233a8f1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b6233a8f1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b6233a8f1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b6233a8f1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1011059f8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1011059f8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1011059f8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1011059f8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0f439bbeb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0f439bbe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011059f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1011059f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0f439bbeb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0f439bbeb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f395c54c5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f395c54c5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f395c54c5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f395c54c5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395c54c5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f395c54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1"/>
          <p:cNvSpPr>
            <a:spLocks noGrp="1"/>
          </p:cNvSpPr>
          <p:nvPr>
            <p:ph type="pic" idx="2"/>
          </p:nvPr>
        </p:nvSpPr>
        <p:spPr>
          <a:xfrm>
            <a:off x="5183188" y="987425"/>
            <a:ext cx="6172200" cy="4873625"/>
          </a:xfrm>
          <a:prstGeom prst="rect">
            <a:avLst/>
          </a:prstGeom>
          <a:noFill/>
          <a:ln>
            <a:noFill/>
          </a:ln>
        </p:spPr>
      </p:sp>
      <p:sp>
        <p:nvSpPr>
          <p:cNvPr id="64" name="Google Shape;64;p1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medium.com/@raghvendra.zarkar18/natural-language-processing-65f82c8dd7e0"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s://www.google.com/search?q=Morphological+anlysis+using+Python+code+video&amp;ei=GBXVY6mXMpuQg8UPl7aiwAs&amp;ved=0ahUKEwipg6iJour8AhUbyKACHRebCLgQ4dUDCA8&amp;uact=5&amp;oq=Morphological+anlysis+using+Python+code+video&amp;gs_lcp=Cgxnd3Mtd2l6LXNlcnAQAzIHCCEQoAEQCjIHCCEQoAEQCjoKCAAQRxDWBBCwAzoGCAAQFhAeOgUIABCGA0oECEEYAEoECEYYAFB4WKgKYNYMaAFwAXgAgAHHAYgB1weSAQMwLjaYAQCgAQHIAQjAAQE&amp;sclient=gws-wiz-serp#fpstate=ive&amp;vld=cid:0a904a97,vid:TqElkDSs3FE" TargetMode="External"/><Relationship Id="rId4" Type="http://schemas.openxmlformats.org/officeDocument/2006/relationships/hyperlink" Target="https://www.google.com/search?q=morphological+analysis+in+nlp&amp;source=hp&amp;ei=oN61Y9HGN6mf4-EPrtOv4Aw&amp;iflsig=AJiK0e8AAAAAY7XssKBOJYnDFx38ObZR1ck5h14fQtnF&amp;oq=Morphological+anlysis&amp;gs_lcp=Cgdnd3Mtd2l6EAEYATINCAAQgAQQsQMQgwEQCjIHCAAQgAQQCjIHCAAQgAQQCjIHCAAQgAQQCjIHCAAQgAQQCjIHCAAQgAQQCjIHCAAQgAQQCjIHCAAQgAQQCjIHCAAQgAQQCjIHCAAQgAQQCjoLCAAQgAQQsQMQgwE6EQguEIAEELEDEIMBEMcBENEDOgsILhCABBCxAxCDAToICAAQgAQQsQM6CAgAELEDEIMBOgUILhCABDoFCAAQsQM6CggAELEDEIMBEAo6CAguEIAEELEDOg4ILhCABBCxAxDHARDRAzoFCAAQgAQ6CwguEIAEELEDENQCOhQILhCABBCxAxCDARDHARDRAxDUAlAAWKopYLU4aABwAHgAgAH2AYgBjhaSAQYwLjIwLjGYAQCgAQE&amp;sclient=gws-wiz#fpstate=ive&amp;vld=cid:0a904a97,vid:TqElkDSs3F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9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9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Module 2</a:t>
            </a:r>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0000"/>
              </a:buClr>
              <a:buSzPts val="4000"/>
              <a:buNone/>
            </a:pPr>
            <a:r>
              <a:rPr lang="en-US" sz="4000">
                <a:solidFill>
                  <a:srgbClr val="FF0000"/>
                </a:solidFill>
              </a:rPr>
              <a:t>Word Level Analysis</a:t>
            </a:r>
            <a:endParaRPr sz="40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b="1"/>
          </a:p>
        </p:txBody>
      </p:sp>
      <p:sp>
        <p:nvSpPr>
          <p:cNvPr id="153" name="Google Shape;153;p12"/>
          <p:cNvSpPr txBox="1">
            <a:spLocks noGrp="1"/>
          </p:cNvSpPr>
          <p:nvPr>
            <p:ph type="body" idx="1"/>
          </p:nvPr>
        </p:nvSpPr>
        <p:spPr>
          <a:xfrm>
            <a:off x="838200" y="1825625"/>
            <a:ext cx="10515600" cy="2590927"/>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7. Moses Tokenizer</a:t>
            </a:r>
            <a:endParaRPr/>
          </a:p>
          <a:p>
            <a:pPr marL="228600" lvl="0" indent="-228600" algn="l" rtl="0">
              <a:lnSpc>
                <a:spcPct val="90000"/>
              </a:lnSpc>
              <a:spcBef>
                <a:spcPts val="1000"/>
              </a:spcBef>
              <a:spcAft>
                <a:spcPts val="0"/>
              </a:spcAft>
              <a:buClr>
                <a:schemeClr val="dk1"/>
              </a:buClr>
              <a:buSzPct val="100000"/>
              <a:buChar char="•"/>
            </a:pPr>
            <a:r>
              <a:rPr lang="en-US"/>
              <a:t>This is a sophisticated tokenizer that existed prior to the introduction of Spacy. </a:t>
            </a:r>
            <a:endParaRPr/>
          </a:p>
          <a:p>
            <a:pPr marL="228600" lvl="0" indent="-228600" algn="l" rtl="0">
              <a:lnSpc>
                <a:spcPct val="90000"/>
              </a:lnSpc>
              <a:spcBef>
                <a:spcPts val="1000"/>
              </a:spcBef>
              <a:spcAft>
                <a:spcPts val="0"/>
              </a:spcAft>
              <a:buClr>
                <a:schemeClr val="dk1"/>
              </a:buClr>
              <a:buSzPct val="100000"/>
              <a:buChar char="•"/>
            </a:pPr>
            <a:r>
              <a:rPr lang="en-US"/>
              <a:t>The tokenizer included with the Moses toolkit. It </a:t>
            </a:r>
            <a:r>
              <a:rPr lang="en-US" b="1"/>
              <a:t>separates punctuation from word —preserving special tokens such as URL or dates— and normalizes characters</a:t>
            </a:r>
            <a:r>
              <a:rPr lang="en-US"/>
              <a:t> (e.g., quotes Unicode variants).</a:t>
            </a:r>
            <a:endParaRPr/>
          </a:p>
          <a:p>
            <a:pPr marL="228600" lvl="0" indent="-228600" algn="l" rtl="0">
              <a:lnSpc>
                <a:spcPct val="90000"/>
              </a:lnSpc>
              <a:spcBef>
                <a:spcPts val="1000"/>
              </a:spcBef>
              <a:spcAft>
                <a:spcPts val="0"/>
              </a:spcAft>
              <a:buClr>
                <a:schemeClr val="dk1"/>
              </a:buClr>
              <a:buSzPct val="100000"/>
              <a:buChar char="•"/>
            </a:pPr>
            <a:r>
              <a:rPr lang="en-US"/>
              <a:t>It is essentially a set of complicated normalization and segmentation logic that performs very well with structured languages like as English.</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1A2F-A0C5-421B-ACB9-A375339B47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534288-23D2-4051-B194-6A5EEF1AA964}"/>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D20EFBF8-9A7B-4CCB-ACB1-0E6917625AA0}"/>
              </a:ext>
            </a:extLst>
          </p:cNvPr>
          <p:cNvPicPr>
            <a:picLocks noChangeAspect="1"/>
          </p:cNvPicPr>
          <p:nvPr/>
        </p:nvPicPr>
        <p:blipFill>
          <a:blip r:embed="rId2"/>
          <a:stretch>
            <a:fillRect/>
          </a:stretch>
        </p:blipFill>
        <p:spPr>
          <a:xfrm>
            <a:off x="2006600" y="365125"/>
            <a:ext cx="8913710" cy="6492875"/>
          </a:xfrm>
          <a:prstGeom prst="rect">
            <a:avLst/>
          </a:prstGeom>
        </p:spPr>
      </p:pic>
    </p:spTree>
    <p:extLst>
      <p:ext uri="{BB962C8B-B14F-4D97-AF65-F5344CB8AC3E}">
        <p14:creationId xmlns:p14="http://schemas.microsoft.com/office/powerpoint/2010/main" val="2917754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5543-F2EF-439B-8D76-95A69C5E309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6818EF4-F208-453C-85C7-DF0E077B70C3}"/>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88CD7914-C1F2-4CA1-8A17-17B6EB287B5B}"/>
              </a:ext>
            </a:extLst>
          </p:cNvPr>
          <p:cNvPicPr>
            <a:picLocks noChangeAspect="1"/>
          </p:cNvPicPr>
          <p:nvPr/>
        </p:nvPicPr>
        <p:blipFill>
          <a:blip r:embed="rId2"/>
          <a:stretch>
            <a:fillRect/>
          </a:stretch>
        </p:blipFill>
        <p:spPr>
          <a:xfrm>
            <a:off x="2260600" y="518797"/>
            <a:ext cx="8081135" cy="6131852"/>
          </a:xfrm>
          <a:prstGeom prst="rect">
            <a:avLst/>
          </a:prstGeom>
        </p:spPr>
      </p:pic>
    </p:spTree>
    <p:extLst>
      <p:ext uri="{BB962C8B-B14F-4D97-AF65-F5344CB8AC3E}">
        <p14:creationId xmlns:p14="http://schemas.microsoft.com/office/powerpoint/2010/main" val="638776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F8BB-AEB8-472F-8D9E-10C48AD1C5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058F36-21F6-4693-A58B-4E7EFD5B0874}"/>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FF432362-8FF7-4537-B631-2A5EEFF1A086}"/>
              </a:ext>
            </a:extLst>
          </p:cNvPr>
          <p:cNvPicPr>
            <a:picLocks noChangeAspect="1"/>
          </p:cNvPicPr>
          <p:nvPr/>
        </p:nvPicPr>
        <p:blipFill>
          <a:blip r:embed="rId2"/>
          <a:stretch>
            <a:fillRect/>
          </a:stretch>
        </p:blipFill>
        <p:spPr>
          <a:xfrm>
            <a:off x="1287888" y="693915"/>
            <a:ext cx="7823196" cy="5759257"/>
          </a:xfrm>
          <a:prstGeom prst="rect">
            <a:avLst/>
          </a:prstGeom>
        </p:spPr>
      </p:pic>
    </p:spTree>
    <p:extLst>
      <p:ext uri="{BB962C8B-B14F-4D97-AF65-F5344CB8AC3E}">
        <p14:creationId xmlns:p14="http://schemas.microsoft.com/office/powerpoint/2010/main" val="15337647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b6233a8f11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00"/>
                </a:solidFill>
              </a:rPr>
              <a:t>Solved Numerical - N-Gram</a:t>
            </a:r>
            <a:endParaRPr>
              <a:solidFill>
                <a:srgbClr val="FF0000"/>
              </a:solidFill>
            </a:endParaRPr>
          </a:p>
        </p:txBody>
      </p:sp>
      <p:pic>
        <p:nvPicPr>
          <p:cNvPr id="829" name="Google Shape;829;g1b6233a8f11_0_0"/>
          <p:cNvPicPr preferRelativeResize="0"/>
          <p:nvPr/>
        </p:nvPicPr>
        <p:blipFill>
          <a:blip r:embed="rId3">
            <a:alphaModFix/>
          </a:blip>
          <a:stretch>
            <a:fillRect/>
          </a:stretch>
        </p:blipFill>
        <p:spPr>
          <a:xfrm>
            <a:off x="878975" y="1658100"/>
            <a:ext cx="8771926" cy="4686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1b6233a8f11_0_6"/>
          <p:cNvSpPr txBox="1">
            <a:spLocks noGrp="1"/>
          </p:cNvSpPr>
          <p:nvPr>
            <p:ph type="body" idx="1"/>
          </p:nvPr>
        </p:nvSpPr>
        <p:spPr>
          <a:xfrm>
            <a:off x="758675" y="483850"/>
            <a:ext cx="10515600" cy="1971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solidFill>
                  <a:srgbClr val="1155CC"/>
                </a:solidFill>
              </a:rPr>
              <a:t>Question: which statement is most probable</a:t>
            </a:r>
            <a:endParaRPr>
              <a:solidFill>
                <a:srgbClr val="1155CC"/>
              </a:solidFill>
            </a:endParaRPr>
          </a:p>
          <a:p>
            <a:pPr marL="457200" lvl="0" indent="-342900" algn="l" rtl="0">
              <a:spcBef>
                <a:spcPts val="1000"/>
              </a:spcBef>
              <a:spcAft>
                <a:spcPts val="0"/>
              </a:spcAft>
              <a:buClr>
                <a:srgbClr val="1155CC"/>
              </a:buClr>
              <a:buSzPts val="1800"/>
              <a:buAutoNum type="arabicPeriod"/>
            </a:pPr>
            <a:r>
              <a:rPr lang="en-US">
                <a:solidFill>
                  <a:srgbClr val="1155CC"/>
                </a:solidFill>
              </a:rPr>
              <a:t>I like college</a:t>
            </a:r>
            <a:endParaRPr>
              <a:solidFill>
                <a:srgbClr val="1155CC"/>
              </a:solidFill>
            </a:endParaRPr>
          </a:p>
          <a:p>
            <a:pPr marL="457200" lvl="0" indent="-342900" algn="l" rtl="0">
              <a:spcBef>
                <a:spcPts val="0"/>
              </a:spcBef>
              <a:spcAft>
                <a:spcPts val="0"/>
              </a:spcAft>
              <a:buClr>
                <a:srgbClr val="1155CC"/>
              </a:buClr>
              <a:buSzPts val="1800"/>
              <a:buAutoNum type="arabicPeriod"/>
            </a:pPr>
            <a:r>
              <a:rPr lang="en-US">
                <a:solidFill>
                  <a:srgbClr val="1155CC"/>
                </a:solidFill>
              </a:rPr>
              <a:t>Do I like Henry</a:t>
            </a:r>
            <a:endParaRPr>
              <a:solidFill>
                <a:srgbClr val="1155CC"/>
              </a:solidFill>
            </a:endParaRPr>
          </a:p>
          <a:p>
            <a:pPr marL="0" lvl="0" indent="0" algn="l" rtl="0">
              <a:spcBef>
                <a:spcPts val="1000"/>
              </a:spcBef>
              <a:spcAft>
                <a:spcPts val="0"/>
              </a:spcAft>
              <a:buNone/>
            </a:pPr>
            <a:r>
              <a:rPr lang="en-US">
                <a:solidFill>
                  <a:srgbClr val="1155CC"/>
                </a:solidFill>
              </a:rPr>
              <a:t>find probability of both the sentences:</a:t>
            </a:r>
            <a:endParaRPr>
              <a:solidFill>
                <a:srgbClr val="1155CC"/>
              </a:solidFill>
            </a:endParaRPr>
          </a:p>
        </p:txBody>
      </p:sp>
      <p:pic>
        <p:nvPicPr>
          <p:cNvPr id="835" name="Google Shape;835;g1b6233a8f11_0_6"/>
          <p:cNvPicPr preferRelativeResize="0"/>
          <p:nvPr/>
        </p:nvPicPr>
        <p:blipFill>
          <a:blip r:embed="rId3">
            <a:alphaModFix/>
          </a:blip>
          <a:stretch>
            <a:fillRect/>
          </a:stretch>
        </p:blipFill>
        <p:spPr>
          <a:xfrm>
            <a:off x="855399" y="2569924"/>
            <a:ext cx="8112275" cy="1713850"/>
          </a:xfrm>
          <a:prstGeom prst="rect">
            <a:avLst/>
          </a:prstGeom>
          <a:noFill/>
          <a:ln>
            <a:noFill/>
          </a:ln>
        </p:spPr>
      </p:pic>
      <p:pic>
        <p:nvPicPr>
          <p:cNvPr id="836" name="Google Shape;836;g1b6233a8f11_0_6"/>
          <p:cNvPicPr preferRelativeResize="0"/>
          <p:nvPr/>
        </p:nvPicPr>
        <p:blipFill>
          <a:blip r:embed="rId4">
            <a:alphaModFix/>
          </a:blip>
          <a:stretch>
            <a:fillRect/>
          </a:stretch>
        </p:blipFill>
        <p:spPr>
          <a:xfrm>
            <a:off x="991400" y="4435048"/>
            <a:ext cx="9285650" cy="1558700"/>
          </a:xfrm>
          <a:prstGeom prst="rect">
            <a:avLst/>
          </a:prstGeom>
          <a:noFill/>
          <a:ln>
            <a:noFill/>
          </a:ln>
        </p:spPr>
      </p:pic>
      <p:sp>
        <p:nvSpPr>
          <p:cNvPr id="837" name="Google Shape;837;g1b6233a8f11_0_6"/>
          <p:cNvSpPr txBox="1"/>
          <p:nvPr/>
        </p:nvSpPr>
        <p:spPr>
          <a:xfrm>
            <a:off x="941700" y="6065500"/>
            <a:ext cx="890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Answer : So, </a:t>
            </a:r>
            <a:r>
              <a:rPr lang="en-US" sz="2800">
                <a:solidFill>
                  <a:srgbClr val="FF0000"/>
                </a:solidFill>
                <a:latin typeface="Calibri"/>
                <a:ea typeface="Calibri"/>
                <a:cs typeface="Calibri"/>
                <a:sym typeface="Calibri"/>
              </a:rPr>
              <a:t>First statement is more probable</a:t>
            </a:r>
            <a:endParaRPr sz="2800">
              <a:solidFill>
                <a:srgbClr val="FF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1b6233a8f11_0_22"/>
          <p:cNvSpPr txBox="1">
            <a:spLocks noGrp="1"/>
          </p:cNvSpPr>
          <p:nvPr>
            <p:ph type="title"/>
          </p:nvPr>
        </p:nvSpPr>
        <p:spPr>
          <a:xfrm>
            <a:off x="838200" y="365125"/>
            <a:ext cx="10515600" cy="827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sz="2800" b="1" dirty="0">
                <a:solidFill>
                  <a:srgbClr val="FF0000"/>
                </a:solidFill>
              </a:rPr>
              <a:t>Tri gram , 4 - gram and 5 –</a:t>
            </a:r>
            <a:r>
              <a:rPr lang="en-US" sz="2800" b="1">
                <a:solidFill>
                  <a:srgbClr val="FF0000"/>
                </a:solidFill>
              </a:rPr>
              <a:t>gram </a:t>
            </a:r>
            <a:endParaRPr b="1" dirty="0">
              <a:solidFill>
                <a:srgbClr val="0070C0"/>
              </a:solidFill>
            </a:endParaRPr>
          </a:p>
        </p:txBody>
      </p:sp>
      <p:sp>
        <p:nvSpPr>
          <p:cNvPr id="843" name="Google Shape;843;g1b6233a8f11_0_22"/>
          <p:cNvSpPr txBox="1">
            <a:spLocks noGrp="1"/>
          </p:cNvSpPr>
          <p:nvPr>
            <p:ph type="body" idx="1"/>
          </p:nvPr>
        </p:nvSpPr>
        <p:spPr>
          <a:xfrm>
            <a:off x="838200" y="135847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dirty="0">
                <a:latin typeface="Arial"/>
                <a:ea typeface="Arial"/>
                <a:cs typeface="Arial"/>
                <a:sym typeface="Arial"/>
              </a:rPr>
              <a:t>Although for pedagogical purposes we have only described trigram bigram models, in practice it’s more common to use trigram models, or 4-gram or even 5-gram </a:t>
            </a:r>
            <a:r>
              <a:rPr lang="en-US" sz="2400" dirty="0" err="1">
                <a:latin typeface="Arial"/>
                <a:ea typeface="Arial"/>
                <a:cs typeface="Arial"/>
                <a:sym typeface="Arial"/>
              </a:rPr>
              <a:t>5-gram</a:t>
            </a:r>
            <a:r>
              <a:rPr lang="en-US" sz="2400" dirty="0">
                <a:latin typeface="Arial"/>
                <a:ea typeface="Arial"/>
                <a:cs typeface="Arial"/>
                <a:sym typeface="Arial"/>
              </a:rPr>
              <a:t> models, when there is sufficient training data. </a:t>
            </a:r>
            <a:endParaRPr sz="2400" dirty="0">
              <a:latin typeface="Arial"/>
              <a:ea typeface="Arial"/>
              <a:cs typeface="Arial"/>
              <a:sym typeface="Arial"/>
            </a:endParaRPr>
          </a:p>
          <a:p>
            <a:pPr marL="0" lvl="0" indent="0" algn="l" rtl="0">
              <a:spcBef>
                <a:spcPts val="1000"/>
              </a:spcBef>
              <a:spcAft>
                <a:spcPts val="0"/>
              </a:spcAft>
              <a:buNone/>
            </a:pPr>
            <a:endParaRPr sz="2400" dirty="0">
              <a:latin typeface="Arial"/>
              <a:ea typeface="Arial"/>
              <a:cs typeface="Arial"/>
              <a:sym typeface="Arial"/>
            </a:endParaRPr>
          </a:p>
          <a:p>
            <a:pPr marL="0" lvl="0" indent="0" algn="l" rtl="0">
              <a:spcBef>
                <a:spcPts val="1000"/>
              </a:spcBef>
              <a:spcAft>
                <a:spcPts val="0"/>
              </a:spcAft>
              <a:buNone/>
            </a:pPr>
            <a:r>
              <a:rPr lang="en-US" sz="2400" dirty="0">
                <a:latin typeface="Arial"/>
                <a:ea typeface="Arial"/>
                <a:cs typeface="Arial"/>
                <a:sym typeface="Arial"/>
              </a:rPr>
              <a:t>Note that for these larger </a:t>
            </a:r>
            <a:r>
              <a:rPr lang="en-US" sz="2400" dirty="0" err="1">
                <a:latin typeface="Arial"/>
                <a:ea typeface="Arial"/>
                <a:cs typeface="Arial"/>
                <a:sym typeface="Arial"/>
              </a:rPr>
              <a:t>ngrams</a:t>
            </a:r>
            <a:r>
              <a:rPr lang="en-US" sz="2400" dirty="0">
                <a:latin typeface="Arial"/>
                <a:ea typeface="Arial"/>
                <a:cs typeface="Arial"/>
                <a:sym typeface="Arial"/>
              </a:rPr>
              <a:t>, we’ll need to assume extra contexts to the left and right of the sentence end. </a:t>
            </a:r>
            <a:endParaRPr sz="2400" dirty="0">
              <a:latin typeface="Arial"/>
              <a:ea typeface="Arial"/>
              <a:cs typeface="Arial"/>
              <a:sym typeface="Arial"/>
            </a:endParaRPr>
          </a:p>
          <a:p>
            <a:pPr marL="0" lvl="0" indent="0" algn="l" rtl="0">
              <a:spcBef>
                <a:spcPts val="1000"/>
              </a:spcBef>
              <a:spcAft>
                <a:spcPts val="0"/>
              </a:spcAft>
              <a:buNone/>
            </a:pPr>
            <a:endParaRPr sz="2400" dirty="0">
              <a:latin typeface="Arial"/>
              <a:ea typeface="Arial"/>
              <a:cs typeface="Arial"/>
              <a:sym typeface="Arial"/>
            </a:endParaRPr>
          </a:p>
          <a:p>
            <a:pPr marL="0" lvl="0" indent="0" algn="l" rtl="0">
              <a:spcBef>
                <a:spcPts val="1000"/>
              </a:spcBef>
              <a:spcAft>
                <a:spcPts val="0"/>
              </a:spcAft>
              <a:buNone/>
            </a:pPr>
            <a:r>
              <a:rPr lang="en-US" sz="2400" dirty="0">
                <a:latin typeface="Arial"/>
                <a:ea typeface="Arial"/>
                <a:cs typeface="Arial"/>
                <a:sym typeface="Arial"/>
              </a:rPr>
              <a:t>For example, to compute trigram probabilities at the very beginning of the sentence, we use two pseudo-words for the first trigram.</a:t>
            </a:r>
            <a:endParaRPr sz="2400" dirty="0">
              <a:latin typeface="Arial"/>
              <a:ea typeface="Arial"/>
              <a:cs typeface="Arial"/>
              <a:sym typeface="Arial"/>
            </a:endParaRPr>
          </a:p>
          <a:p>
            <a:pPr marL="0" lvl="0" indent="0" algn="l" rtl="0">
              <a:spcBef>
                <a:spcPts val="1000"/>
              </a:spcBef>
              <a:spcAft>
                <a:spcPts val="0"/>
              </a:spcAft>
              <a:buNone/>
            </a:pPr>
            <a:r>
              <a:rPr lang="en-US" sz="2400" dirty="0">
                <a:latin typeface="Arial"/>
                <a:ea typeface="Arial"/>
                <a:cs typeface="Arial"/>
                <a:sym typeface="Arial"/>
              </a:rPr>
              <a:t>&lt;s&gt;&lt;s&gt; I am ….</a:t>
            </a:r>
            <a:endParaRPr sz="2400" dirty="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1b6233a8f11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Advantages of N-Gram Model</a:t>
            </a:r>
            <a:endParaRPr/>
          </a:p>
        </p:txBody>
      </p:sp>
      <p:sp>
        <p:nvSpPr>
          <p:cNvPr id="891" name="Google Shape;891;g1b6233a8f11_0_14"/>
          <p:cNvSpPr txBox="1">
            <a:spLocks noGrp="1"/>
          </p:cNvSpPr>
          <p:nvPr>
            <p:ph type="body" idx="1"/>
          </p:nvPr>
        </p:nvSpPr>
        <p:spPr>
          <a:xfrm>
            <a:off x="838200" y="1825625"/>
            <a:ext cx="10515600" cy="11859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AutoNum type="arabicPeriod"/>
            </a:pPr>
            <a:r>
              <a:rPr lang="en-US"/>
              <a:t>Easy to understand and implement</a:t>
            </a:r>
            <a:endParaRPr/>
          </a:p>
          <a:p>
            <a:pPr marL="457200" lvl="0" indent="-342900" algn="l" rtl="0">
              <a:spcBef>
                <a:spcPts val="0"/>
              </a:spcBef>
              <a:spcAft>
                <a:spcPts val="0"/>
              </a:spcAft>
              <a:buSzPts val="1800"/>
              <a:buAutoNum type="arabicPeriod"/>
            </a:pPr>
            <a:r>
              <a:rPr lang="en-US"/>
              <a:t>Can be easily converted to any gram</a:t>
            </a:r>
            <a:endParaRPr/>
          </a:p>
        </p:txBody>
      </p:sp>
      <p:sp>
        <p:nvSpPr>
          <p:cNvPr id="892" name="Google Shape;892;g1b6233a8f11_0_14"/>
          <p:cNvSpPr txBox="1">
            <a:spLocks noGrp="1"/>
          </p:cNvSpPr>
          <p:nvPr>
            <p:ph type="title"/>
          </p:nvPr>
        </p:nvSpPr>
        <p:spPr>
          <a:xfrm>
            <a:off x="838200" y="28830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Disadvantages of N-Gram Model</a:t>
            </a:r>
            <a:endParaRPr/>
          </a:p>
        </p:txBody>
      </p:sp>
      <p:sp>
        <p:nvSpPr>
          <p:cNvPr id="893" name="Google Shape;893;g1b6233a8f11_0_14"/>
          <p:cNvSpPr txBox="1">
            <a:spLocks noGrp="1"/>
          </p:cNvSpPr>
          <p:nvPr>
            <p:ph type="body" idx="1"/>
          </p:nvPr>
        </p:nvSpPr>
        <p:spPr>
          <a:xfrm>
            <a:off x="997225" y="3995675"/>
            <a:ext cx="10515600" cy="20574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AutoNum type="arabicPeriod"/>
            </a:pPr>
            <a:r>
              <a:rPr lang="en-US"/>
              <a:t>Under flow due to multiplication of probabilities</a:t>
            </a:r>
            <a:endParaRPr/>
          </a:p>
          <a:p>
            <a:pPr marL="914400" lvl="0" indent="0" algn="l" rtl="0">
              <a:spcBef>
                <a:spcPts val="1000"/>
              </a:spcBef>
              <a:spcAft>
                <a:spcPts val="0"/>
              </a:spcAft>
              <a:buNone/>
            </a:pPr>
            <a:r>
              <a:rPr lang="en-US"/>
              <a:t>Solution: Use Log and add probabilities</a:t>
            </a:r>
            <a:endParaRPr/>
          </a:p>
          <a:p>
            <a:pPr marL="0" lvl="0" indent="0" algn="l" rtl="0">
              <a:spcBef>
                <a:spcPts val="1000"/>
              </a:spcBef>
              <a:spcAft>
                <a:spcPts val="0"/>
              </a:spcAft>
              <a:buNone/>
            </a:pPr>
            <a:r>
              <a:rPr lang="en-US"/>
              <a:t>2. Zero probability problem</a:t>
            </a:r>
            <a:endParaRPr/>
          </a:p>
          <a:p>
            <a:pPr marL="914400" lvl="0" indent="0" algn="l" rtl="0">
              <a:spcBef>
                <a:spcPts val="1000"/>
              </a:spcBef>
              <a:spcAft>
                <a:spcPts val="0"/>
              </a:spcAft>
              <a:buNone/>
            </a:pPr>
            <a:r>
              <a:rPr lang="en-US"/>
              <a:t>Solution : Use Laplace smoothing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1b6233a8f11_0_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solidFill>
                  <a:srgbClr val="FF0066"/>
                </a:solidFill>
              </a:rPr>
              <a:t>Log Probabilities</a:t>
            </a:r>
            <a:endParaRPr dirty="0">
              <a:solidFill>
                <a:srgbClr val="FF0066"/>
              </a:solidFill>
            </a:endParaRPr>
          </a:p>
        </p:txBody>
      </p:sp>
      <p:sp>
        <p:nvSpPr>
          <p:cNvPr id="899" name="Google Shape;899;g1b6233a8f11_0_29"/>
          <p:cNvSpPr txBox="1">
            <a:spLocks noGrp="1"/>
          </p:cNvSpPr>
          <p:nvPr>
            <p:ph type="body" idx="1"/>
          </p:nvPr>
        </p:nvSpPr>
        <p:spPr>
          <a:xfrm>
            <a:off x="927650" y="1497625"/>
            <a:ext cx="10515600" cy="4351200"/>
          </a:xfrm>
          <a:prstGeom prst="rect">
            <a:avLst/>
          </a:prstGeom>
        </p:spPr>
        <p:txBody>
          <a:bodyPr spcFirstLastPara="1" wrap="square" lIns="91425" tIns="45700" rIns="91425" bIns="45700" anchor="t" anchorCtr="0">
            <a:normAutofit fontScale="77500" lnSpcReduction="20000"/>
          </a:bodyPr>
          <a:lstStyle/>
          <a:p>
            <a:pPr marL="457200" lvl="0" indent="-342900" algn="l" rtl="0">
              <a:lnSpc>
                <a:spcPct val="120000"/>
              </a:lnSpc>
              <a:spcBef>
                <a:spcPts val="1000"/>
              </a:spcBef>
              <a:spcAft>
                <a:spcPts val="0"/>
              </a:spcAft>
              <a:buSzPts val="1800"/>
              <a:buChar char="●"/>
            </a:pPr>
            <a:r>
              <a:rPr lang="en-US" dirty="0"/>
              <a:t>We always represent and compute language model probabilities in </a:t>
            </a:r>
            <a:r>
              <a:rPr lang="en-US" dirty="0">
                <a:solidFill>
                  <a:srgbClr val="FF00FF"/>
                </a:solidFill>
              </a:rPr>
              <a:t>log format</a:t>
            </a:r>
            <a:r>
              <a:rPr lang="en-US" dirty="0"/>
              <a:t> as log probabilities. </a:t>
            </a:r>
            <a:endParaRPr dirty="0"/>
          </a:p>
          <a:p>
            <a:pPr marL="457200" lvl="0" indent="-342900" algn="l" rtl="0">
              <a:lnSpc>
                <a:spcPct val="120000"/>
              </a:lnSpc>
              <a:spcBef>
                <a:spcPts val="0"/>
              </a:spcBef>
              <a:spcAft>
                <a:spcPts val="0"/>
              </a:spcAft>
              <a:buSzPts val="1800"/>
              <a:buChar char="●"/>
            </a:pPr>
            <a:r>
              <a:rPr lang="en-US" dirty="0"/>
              <a:t>Since </a:t>
            </a:r>
            <a:r>
              <a:rPr lang="en-US" b="1" dirty="0"/>
              <a:t>probabilities are (by definition) less than or equal to log probabilities , the more probabilities we multiply together, the smaller the product becomes</a:t>
            </a:r>
            <a:r>
              <a:rPr lang="en-US" dirty="0"/>
              <a:t>. </a:t>
            </a:r>
            <a:endParaRPr dirty="0"/>
          </a:p>
          <a:p>
            <a:pPr marL="457200" lvl="0" indent="-342900" algn="l" rtl="0">
              <a:lnSpc>
                <a:spcPct val="120000"/>
              </a:lnSpc>
              <a:spcBef>
                <a:spcPts val="0"/>
              </a:spcBef>
              <a:spcAft>
                <a:spcPts val="0"/>
              </a:spcAft>
              <a:buSzPts val="1800"/>
              <a:buChar char="●"/>
            </a:pPr>
            <a:r>
              <a:rPr lang="en-US" dirty="0"/>
              <a:t>Multiplying enough n-grams together would result in numerical underflow. </a:t>
            </a:r>
            <a:endParaRPr dirty="0"/>
          </a:p>
          <a:p>
            <a:pPr marL="457200" lvl="0" indent="-342900" algn="l" rtl="0">
              <a:lnSpc>
                <a:spcPct val="120000"/>
              </a:lnSpc>
              <a:spcBef>
                <a:spcPts val="0"/>
              </a:spcBef>
              <a:spcAft>
                <a:spcPts val="0"/>
              </a:spcAft>
              <a:buSzPts val="1800"/>
              <a:buChar char="●"/>
            </a:pPr>
            <a:r>
              <a:rPr lang="en-US" b="1" dirty="0"/>
              <a:t>By using log probabilities instead of raw probabilities, we get numbers that are not as small. </a:t>
            </a:r>
            <a:endParaRPr b="1" dirty="0"/>
          </a:p>
          <a:p>
            <a:pPr marL="457200" lvl="0" indent="-342900" algn="l" rtl="0">
              <a:lnSpc>
                <a:spcPct val="120000"/>
              </a:lnSpc>
              <a:spcBef>
                <a:spcPts val="0"/>
              </a:spcBef>
              <a:spcAft>
                <a:spcPts val="0"/>
              </a:spcAft>
              <a:buSzPts val="1800"/>
              <a:buChar char="●"/>
            </a:pPr>
            <a:r>
              <a:rPr lang="en-US" b="1" dirty="0"/>
              <a:t>Adding </a:t>
            </a:r>
            <a:r>
              <a:rPr lang="en-US" dirty="0"/>
              <a:t>in </a:t>
            </a:r>
            <a:r>
              <a:rPr lang="en-US" b="1" dirty="0"/>
              <a:t>log space is equivalent to multiplying in linear space, so we combine log probabilities by adding them</a:t>
            </a:r>
            <a:r>
              <a:rPr lang="en-US" dirty="0"/>
              <a:t>. </a:t>
            </a:r>
            <a:endParaRPr dirty="0"/>
          </a:p>
          <a:p>
            <a:pPr marL="457200" lvl="0" indent="-342900" algn="l" rtl="0">
              <a:lnSpc>
                <a:spcPct val="120000"/>
              </a:lnSpc>
              <a:spcBef>
                <a:spcPts val="0"/>
              </a:spcBef>
              <a:spcAft>
                <a:spcPts val="0"/>
              </a:spcAft>
              <a:buSzPts val="1800"/>
              <a:buChar char="●"/>
            </a:pPr>
            <a:r>
              <a:rPr lang="en-US" dirty="0"/>
              <a:t>The result of doing all computation and storage in log space is that </a:t>
            </a:r>
            <a:r>
              <a:rPr lang="en-US" b="1" dirty="0"/>
              <a:t>we only need to convert back into probabilities if we need to report them at the end; then we can just take the exp of the </a:t>
            </a:r>
            <a:r>
              <a:rPr lang="en-US" b="1" dirty="0" err="1"/>
              <a:t>logprob</a:t>
            </a:r>
            <a:r>
              <a:rPr lang="en-US" b="1" dirty="0"/>
              <a:t>:</a:t>
            </a:r>
            <a:endParaRPr b="1" dirty="0"/>
          </a:p>
        </p:txBody>
      </p:sp>
      <p:sp>
        <p:nvSpPr>
          <p:cNvPr id="900" name="Google Shape;900;g1b6233a8f11_0_29"/>
          <p:cNvSpPr txBox="1"/>
          <p:nvPr/>
        </p:nvSpPr>
        <p:spPr>
          <a:xfrm>
            <a:off x="2683575" y="5963475"/>
            <a:ext cx="660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t>p1 × p2 × p3 × p4 = exp(log p1 +log p2 +log p3 +log p4)</a:t>
            </a:r>
            <a:endParaRPr sz="20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1b6233a8f11_0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Solved Numerical - N-Gram using Log Probabilities</a:t>
            </a:r>
            <a:endParaRPr/>
          </a:p>
        </p:txBody>
      </p:sp>
      <p:pic>
        <p:nvPicPr>
          <p:cNvPr id="906" name="Google Shape;906;g1b6233a8f11_0_43"/>
          <p:cNvPicPr preferRelativeResize="0"/>
          <p:nvPr/>
        </p:nvPicPr>
        <p:blipFill>
          <a:blip r:embed="rId3">
            <a:alphaModFix/>
          </a:blip>
          <a:stretch>
            <a:fillRect/>
          </a:stretch>
        </p:blipFill>
        <p:spPr>
          <a:xfrm>
            <a:off x="878975" y="1658100"/>
            <a:ext cx="8771926" cy="4686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1b6233a8f11_0_48"/>
          <p:cNvSpPr txBox="1"/>
          <p:nvPr/>
        </p:nvSpPr>
        <p:spPr>
          <a:xfrm>
            <a:off x="1438650" y="5856800"/>
            <a:ext cx="890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Answer : </a:t>
            </a:r>
            <a:r>
              <a:rPr lang="en-US" sz="2800">
                <a:solidFill>
                  <a:srgbClr val="FF0000"/>
                </a:solidFill>
                <a:latin typeface="Calibri"/>
                <a:ea typeface="Calibri"/>
                <a:cs typeface="Calibri"/>
                <a:sym typeface="Calibri"/>
              </a:rPr>
              <a:t>So, First statement is more probable</a:t>
            </a:r>
            <a:endParaRPr sz="2800">
              <a:solidFill>
                <a:srgbClr val="FF0000"/>
              </a:solidFill>
              <a:latin typeface="Calibri"/>
              <a:ea typeface="Calibri"/>
              <a:cs typeface="Calibri"/>
              <a:sym typeface="Calibri"/>
            </a:endParaRPr>
          </a:p>
        </p:txBody>
      </p:sp>
      <p:pic>
        <p:nvPicPr>
          <p:cNvPr id="912" name="Google Shape;912;g1b6233a8f11_0_48"/>
          <p:cNvPicPr preferRelativeResize="0"/>
          <p:nvPr/>
        </p:nvPicPr>
        <p:blipFill>
          <a:blip r:embed="rId3">
            <a:alphaModFix/>
          </a:blip>
          <a:stretch>
            <a:fillRect/>
          </a:stretch>
        </p:blipFill>
        <p:spPr>
          <a:xfrm>
            <a:off x="679175" y="470450"/>
            <a:ext cx="11125200" cy="543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b="1"/>
          </a:p>
        </p:txBody>
      </p:sp>
      <p:sp>
        <p:nvSpPr>
          <p:cNvPr id="159" name="Google Shape;159;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8. Subword Tokenization</a:t>
            </a:r>
            <a:endParaRPr/>
          </a:p>
          <a:p>
            <a:pPr marL="228600" lvl="0" indent="-228600" algn="l" rtl="0">
              <a:lnSpc>
                <a:spcPct val="90000"/>
              </a:lnSpc>
              <a:spcBef>
                <a:spcPts val="1000"/>
              </a:spcBef>
              <a:spcAft>
                <a:spcPts val="0"/>
              </a:spcAft>
              <a:buClr>
                <a:schemeClr val="dk1"/>
              </a:buClr>
              <a:buSzPct val="100000"/>
              <a:buChar char="•"/>
            </a:pPr>
            <a:r>
              <a:rPr lang="en-US"/>
              <a:t>This tokenization is highly beneficial for applications where subwords are important. </a:t>
            </a:r>
            <a:endParaRPr/>
          </a:p>
          <a:p>
            <a:pPr marL="228600" lvl="0" indent="-228600" algn="l" rtl="0">
              <a:lnSpc>
                <a:spcPct val="90000"/>
              </a:lnSpc>
              <a:spcBef>
                <a:spcPts val="1000"/>
              </a:spcBef>
              <a:spcAft>
                <a:spcPts val="0"/>
              </a:spcAft>
              <a:buClr>
                <a:schemeClr val="dk1"/>
              </a:buClr>
              <a:buSzPct val="100000"/>
              <a:buChar char="•"/>
            </a:pPr>
            <a:r>
              <a:rPr lang="en-US"/>
              <a:t>The most often used words are given </a:t>
            </a:r>
            <a:r>
              <a:rPr lang="en-US" u="sng"/>
              <a:t>unique ids</a:t>
            </a:r>
            <a:r>
              <a:rPr lang="en-US"/>
              <a:t> in this method, while less frequently used terms are broken into sub words that best express the meaning independently. </a:t>
            </a:r>
            <a:endParaRPr/>
          </a:p>
          <a:p>
            <a:pPr marL="228600" lvl="0" indent="-228600" algn="l" rtl="0">
              <a:lnSpc>
                <a:spcPct val="90000"/>
              </a:lnSpc>
              <a:spcBef>
                <a:spcPts val="1000"/>
              </a:spcBef>
              <a:spcAft>
                <a:spcPts val="0"/>
              </a:spcAft>
              <a:buClr>
                <a:schemeClr val="dk1"/>
              </a:buClr>
              <a:buSzPct val="100000"/>
              <a:buChar char="•"/>
            </a:pPr>
            <a:r>
              <a:rPr lang="en-US"/>
              <a:t>If the term ‘few’ appears frequently in the text, it will be allocated a unique id, however ‘fewer’ and ‘fewest’, which are rare words and appear less frequently in the text, will be broken into sub words such as ‘few’, ‘er’, and ‘est’. </a:t>
            </a:r>
            <a:endParaRPr/>
          </a:p>
          <a:p>
            <a:pPr marL="228600" lvl="0" indent="-228600" algn="l" rtl="0">
              <a:lnSpc>
                <a:spcPct val="90000"/>
              </a:lnSpc>
              <a:spcBef>
                <a:spcPts val="1000"/>
              </a:spcBef>
              <a:spcAft>
                <a:spcPts val="0"/>
              </a:spcAft>
              <a:buClr>
                <a:schemeClr val="dk1"/>
              </a:buClr>
              <a:buSzPct val="100000"/>
              <a:buChar char="•"/>
            </a:pPr>
            <a:r>
              <a:rPr lang="en-US"/>
              <a:t>This assists the language model in avoiding learning fewer and fewest as independent terms. During training, this enables for the identification of unknown terms in the data set.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1b6233a8f11_0_10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Smoothing</a:t>
            </a:r>
            <a:endParaRPr>
              <a:solidFill>
                <a:srgbClr val="FF0066"/>
              </a:solidFill>
            </a:endParaRPr>
          </a:p>
        </p:txBody>
      </p:sp>
      <p:sp>
        <p:nvSpPr>
          <p:cNvPr id="918" name="Google Shape;918;g1b6233a8f11_0_10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a:bodyPr>
          <a:lstStyle/>
          <a:p>
            <a:pPr marL="457200" lvl="0" indent="-342900" algn="l" rtl="0">
              <a:lnSpc>
                <a:spcPct val="110000"/>
              </a:lnSpc>
              <a:spcBef>
                <a:spcPts val="1000"/>
              </a:spcBef>
              <a:spcAft>
                <a:spcPts val="0"/>
              </a:spcAft>
              <a:buSzPts val="1800"/>
              <a:buChar char="●"/>
            </a:pPr>
            <a:r>
              <a:rPr lang="en-US" dirty="0"/>
              <a:t>What do we do with words that are in our vocabulary (they are not unknown words) but appear in a test set in an unseen context (for example they appear after a word they never appeared after in training)? </a:t>
            </a:r>
            <a:endParaRPr dirty="0"/>
          </a:p>
          <a:p>
            <a:pPr marL="457200" lvl="0" indent="-342900" algn="l" rtl="0">
              <a:lnSpc>
                <a:spcPct val="110000"/>
              </a:lnSpc>
              <a:spcBef>
                <a:spcPts val="0"/>
              </a:spcBef>
              <a:spcAft>
                <a:spcPts val="0"/>
              </a:spcAft>
              <a:buSzPts val="1800"/>
              <a:buChar char="●"/>
            </a:pPr>
            <a:r>
              <a:rPr lang="en-US" b="1" dirty="0"/>
              <a:t>To keep a language model from assigning zero probability to these unseen events, we use smoothing.</a:t>
            </a:r>
            <a:endParaRPr b="1" dirty="0"/>
          </a:p>
          <a:p>
            <a:pPr marL="457200" lvl="0" indent="-342900" algn="l" rtl="0">
              <a:lnSpc>
                <a:spcPct val="110000"/>
              </a:lnSpc>
              <a:spcBef>
                <a:spcPts val="0"/>
              </a:spcBef>
              <a:spcAft>
                <a:spcPts val="0"/>
              </a:spcAft>
              <a:buSzPts val="1800"/>
              <a:buChar char="●"/>
            </a:pPr>
            <a:r>
              <a:rPr lang="en-US" dirty="0"/>
              <a:t>Smoothing is to add one to all the n-gram counts, before we normalize them into probabilities. </a:t>
            </a:r>
            <a:endParaRPr dirty="0"/>
          </a:p>
          <a:p>
            <a:pPr marL="457200" lvl="0" indent="-342900" algn="l" rtl="0">
              <a:lnSpc>
                <a:spcPct val="110000"/>
              </a:lnSpc>
              <a:spcBef>
                <a:spcPts val="0"/>
              </a:spcBef>
              <a:spcAft>
                <a:spcPts val="0"/>
              </a:spcAft>
              <a:buSzPts val="1800"/>
              <a:buChar char="●"/>
            </a:pPr>
            <a:r>
              <a:rPr lang="en-US" dirty="0"/>
              <a:t>All the counts that used to be zero will now have a count of 1, the counts of 1 will be 2, and so on. This algorithm is called Laplace smoothing</a:t>
            </a:r>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1b6233a8f11_0_1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Types of Smoothing</a:t>
            </a:r>
            <a:endParaRPr>
              <a:solidFill>
                <a:srgbClr val="FF0066"/>
              </a:solidFill>
            </a:endParaRPr>
          </a:p>
        </p:txBody>
      </p:sp>
      <p:sp>
        <p:nvSpPr>
          <p:cNvPr id="924" name="Google Shape;924;g1b6233a8f11_0_113"/>
          <p:cNvSpPr txBox="1">
            <a:spLocks noGrp="1"/>
          </p:cNvSpPr>
          <p:nvPr>
            <p:ph type="body" idx="1"/>
          </p:nvPr>
        </p:nvSpPr>
        <p:spPr>
          <a:xfrm>
            <a:off x="838200" y="1825625"/>
            <a:ext cx="10515600" cy="2309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Types of smoothing:</a:t>
            </a:r>
            <a:endParaRPr dirty="0"/>
          </a:p>
          <a:p>
            <a:pPr marL="457200" lvl="0" indent="-342900" algn="l" rtl="0">
              <a:spcBef>
                <a:spcPts val="1000"/>
              </a:spcBef>
              <a:spcAft>
                <a:spcPts val="0"/>
              </a:spcAft>
              <a:buClr>
                <a:srgbClr val="38761D"/>
              </a:buClr>
              <a:buSzPts val="1800"/>
              <a:buAutoNum type="arabicPeriod"/>
            </a:pPr>
            <a:r>
              <a:rPr lang="en-US" dirty="0">
                <a:solidFill>
                  <a:srgbClr val="38761D"/>
                </a:solidFill>
              </a:rPr>
              <a:t>Laplace (add-one) smoothing</a:t>
            </a:r>
            <a:endParaRPr dirty="0">
              <a:solidFill>
                <a:srgbClr val="38761D"/>
              </a:solidFill>
            </a:endParaRPr>
          </a:p>
          <a:p>
            <a:pPr marL="457200" lvl="0" indent="-342900" algn="l" rtl="0">
              <a:spcBef>
                <a:spcPts val="0"/>
              </a:spcBef>
              <a:spcAft>
                <a:spcPts val="0"/>
              </a:spcAft>
              <a:buClr>
                <a:srgbClr val="38761D"/>
              </a:buClr>
              <a:buSzPts val="1800"/>
              <a:buAutoNum type="arabicPeriod"/>
            </a:pPr>
            <a:r>
              <a:rPr lang="en-US" dirty="0">
                <a:solidFill>
                  <a:srgbClr val="38761D"/>
                </a:solidFill>
              </a:rPr>
              <a:t>add-k smoothing</a:t>
            </a:r>
            <a:endParaRPr dirty="0">
              <a:solidFill>
                <a:srgbClr val="38761D"/>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1b6233a8f11_0_1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Laplace Smoothing (or add one smoothing)</a:t>
            </a:r>
            <a:endParaRPr>
              <a:solidFill>
                <a:srgbClr val="FF0066"/>
              </a:solidFill>
            </a:endParaRPr>
          </a:p>
        </p:txBody>
      </p:sp>
      <p:sp>
        <p:nvSpPr>
          <p:cNvPr id="930" name="Google Shape;930;g1b6233a8f11_0_1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In </a:t>
            </a:r>
            <a:r>
              <a:rPr lang="en-US" b="1" dirty="0"/>
              <a:t>Laplace smoothing we add one to all the n-gram counts</a:t>
            </a:r>
            <a:r>
              <a:rPr lang="en-US" dirty="0"/>
              <a:t>, before we normalize them into probabilities. </a:t>
            </a:r>
            <a:endParaRPr dirty="0"/>
          </a:p>
          <a:p>
            <a:pPr marL="457200" lvl="0" indent="-342900" algn="l" rtl="0">
              <a:spcBef>
                <a:spcPts val="0"/>
              </a:spcBef>
              <a:spcAft>
                <a:spcPts val="0"/>
              </a:spcAft>
              <a:buSzPts val="1800"/>
              <a:buChar char="●"/>
            </a:pPr>
            <a:r>
              <a:rPr lang="en-US" b="1" dirty="0"/>
              <a:t>All the counts that used to be zero will now have a count of 1</a:t>
            </a:r>
            <a:r>
              <a:rPr lang="en-US" dirty="0"/>
              <a:t>, the counts of 1 will be 2, and so on. This algorithm is called Laplace smoothing. </a:t>
            </a:r>
            <a:endParaRPr dirty="0"/>
          </a:p>
          <a:p>
            <a:pPr marL="457200" lvl="0" indent="-342900" algn="l" rtl="0">
              <a:spcBef>
                <a:spcPts val="0"/>
              </a:spcBef>
              <a:spcAft>
                <a:spcPts val="0"/>
              </a:spcAft>
              <a:buSzPts val="1800"/>
              <a:buChar char="●"/>
            </a:pPr>
            <a:r>
              <a:rPr lang="en-US" b="1" dirty="0"/>
              <a:t>Laplace smoothing merely adds one to each count.</a:t>
            </a:r>
            <a:r>
              <a:rPr lang="en-US" dirty="0"/>
              <a:t>  Since there are V words in the vocabulary and each one was incremented, </a:t>
            </a:r>
            <a:r>
              <a:rPr lang="en-US" b="1" dirty="0"/>
              <a:t>we also need to adjust the denominator to take into account the extra V observations.</a:t>
            </a:r>
            <a:endParaRPr b="1" dirty="0"/>
          </a:p>
        </p:txBody>
      </p:sp>
      <p:pic>
        <p:nvPicPr>
          <p:cNvPr id="931" name="Google Shape;931;g1b6233a8f11_0_119"/>
          <p:cNvPicPr preferRelativeResize="0"/>
          <p:nvPr/>
        </p:nvPicPr>
        <p:blipFill>
          <a:blip r:embed="rId3">
            <a:alphaModFix/>
          </a:blip>
          <a:stretch>
            <a:fillRect/>
          </a:stretch>
        </p:blipFill>
        <p:spPr>
          <a:xfrm>
            <a:off x="4071325" y="5452925"/>
            <a:ext cx="3253825" cy="9735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1b6233a8f11_0_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Example : Laplace Smoothing </a:t>
            </a:r>
            <a:endParaRPr/>
          </a:p>
        </p:txBody>
      </p:sp>
      <p:sp>
        <p:nvSpPr>
          <p:cNvPr id="937" name="Google Shape;937;g1b6233a8f11_0_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38" name="Google Shape;938;g1b6233a8f11_0_56"/>
          <p:cNvPicPr preferRelativeResize="0"/>
          <p:nvPr/>
        </p:nvPicPr>
        <p:blipFill>
          <a:blip r:embed="rId3">
            <a:alphaModFix/>
          </a:blip>
          <a:stretch>
            <a:fillRect/>
          </a:stretch>
        </p:blipFill>
        <p:spPr>
          <a:xfrm>
            <a:off x="838200" y="1690825"/>
            <a:ext cx="7936824" cy="42247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1b6233a8f11_0_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44" name="Google Shape;944;g1b6233a8f11_0_6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45" name="Google Shape;945;g1b6233a8f11_0_63"/>
          <p:cNvPicPr preferRelativeResize="0"/>
          <p:nvPr/>
        </p:nvPicPr>
        <p:blipFill>
          <a:blip r:embed="rId3">
            <a:alphaModFix/>
          </a:blip>
          <a:stretch>
            <a:fillRect/>
          </a:stretch>
        </p:blipFill>
        <p:spPr>
          <a:xfrm>
            <a:off x="738175" y="365113"/>
            <a:ext cx="10715625" cy="4600575"/>
          </a:xfrm>
          <a:prstGeom prst="rect">
            <a:avLst/>
          </a:prstGeom>
          <a:noFill/>
          <a:ln>
            <a:noFill/>
          </a:ln>
        </p:spPr>
      </p:pic>
      <p:sp>
        <p:nvSpPr>
          <p:cNvPr id="946" name="Google Shape;946;g1b6233a8f11_0_63"/>
          <p:cNvSpPr txBox="1"/>
          <p:nvPr/>
        </p:nvSpPr>
        <p:spPr>
          <a:xfrm>
            <a:off x="838200" y="5260475"/>
            <a:ext cx="8907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In this case </a:t>
            </a:r>
            <a:r>
              <a:rPr lang="en-US" sz="2800">
                <a:solidFill>
                  <a:srgbClr val="FF0000"/>
                </a:solidFill>
                <a:latin typeface="Calibri"/>
                <a:ea typeface="Calibri"/>
                <a:cs typeface="Calibri"/>
                <a:sym typeface="Calibri"/>
              </a:rPr>
              <a:t>second statement has more probability</a:t>
            </a:r>
            <a:r>
              <a:rPr lang="en-US" sz="2800">
                <a:solidFill>
                  <a:schemeClr val="dk1"/>
                </a:solidFill>
                <a:latin typeface="Calibri"/>
                <a:ea typeface="Calibri"/>
                <a:cs typeface="Calibri"/>
                <a:sym typeface="Calibri"/>
              </a:rPr>
              <a:t> and hence is more probable.</a:t>
            </a:r>
            <a:endParaRPr sz="28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1b6233a8f11_0_71"/>
          <p:cNvSpPr txBox="1">
            <a:spLocks noGrp="1"/>
          </p:cNvSpPr>
          <p:nvPr>
            <p:ph type="body" idx="1"/>
          </p:nvPr>
        </p:nvSpPr>
        <p:spPr>
          <a:xfrm>
            <a:off x="887900" y="454025"/>
            <a:ext cx="10515600" cy="758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 overcome zero probability problem , we apply laplace smoothing.</a:t>
            </a:r>
            <a:endParaRPr/>
          </a:p>
          <a:p>
            <a:pPr marL="0" lvl="0" indent="0" algn="l" rtl="0">
              <a:spcBef>
                <a:spcPts val="1000"/>
              </a:spcBef>
              <a:spcAft>
                <a:spcPts val="0"/>
              </a:spcAft>
              <a:buNone/>
            </a:pPr>
            <a:endParaRPr/>
          </a:p>
        </p:txBody>
      </p:sp>
      <p:pic>
        <p:nvPicPr>
          <p:cNvPr id="952" name="Google Shape;952;g1b6233a8f11_0_71"/>
          <p:cNvPicPr preferRelativeResize="0"/>
          <p:nvPr/>
        </p:nvPicPr>
        <p:blipFill>
          <a:blip r:embed="rId3">
            <a:alphaModFix/>
          </a:blip>
          <a:stretch>
            <a:fillRect/>
          </a:stretch>
        </p:blipFill>
        <p:spPr>
          <a:xfrm>
            <a:off x="1052098" y="1043873"/>
            <a:ext cx="8171400" cy="52801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1b6233a8f11_0_77"/>
          <p:cNvSpPr txBox="1">
            <a:spLocks noGrp="1"/>
          </p:cNvSpPr>
          <p:nvPr>
            <p:ph type="body" idx="1"/>
          </p:nvPr>
        </p:nvSpPr>
        <p:spPr>
          <a:xfrm>
            <a:off x="887900" y="513675"/>
            <a:ext cx="10515600" cy="8082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dirty="0"/>
              <a:t>Add one to the numerator and add count of no. of unique words to the denominator.</a:t>
            </a:r>
            <a:endParaRPr dirty="0"/>
          </a:p>
        </p:txBody>
      </p:sp>
      <p:pic>
        <p:nvPicPr>
          <p:cNvPr id="958" name="Google Shape;958;g1b6233a8f11_0_77"/>
          <p:cNvPicPr preferRelativeResize="0"/>
          <p:nvPr/>
        </p:nvPicPr>
        <p:blipFill>
          <a:blip r:embed="rId3">
            <a:alphaModFix/>
          </a:blip>
          <a:stretch>
            <a:fillRect/>
          </a:stretch>
        </p:blipFill>
        <p:spPr>
          <a:xfrm>
            <a:off x="979825" y="1321875"/>
            <a:ext cx="7886700" cy="4914900"/>
          </a:xfrm>
          <a:prstGeom prst="rect">
            <a:avLst/>
          </a:prstGeom>
          <a:noFill/>
          <a:ln>
            <a:noFill/>
          </a:ln>
        </p:spPr>
      </p:pic>
      <p:sp>
        <p:nvSpPr>
          <p:cNvPr id="959" name="Google Shape;959;g1b6233a8f11_0_77"/>
          <p:cNvSpPr txBox="1"/>
          <p:nvPr/>
        </p:nvSpPr>
        <p:spPr>
          <a:xfrm>
            <a:off x="7205875" y="1391475"/>
            <a:ext cx="449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rgbClr val="FF0000"/>
                </a:solidFill>
                <a:highlight>
                  <a:schemeClr val="lt1"/>
                </a:highlight>
                <a:latin typeface="Calibri"/>
                <a:ea typeface="Calibri"/>
                <a:cs typeface="Calibri"/>
                <a:sym typeface="Calibri"/>
              </a:rPr>
              <a:t>First statement is  more probable</a:t>
            </a:r>
            <a:endParaRPr sz="1800" b="1" dirty="0">
              <a:solidFill>
                <a:srgbClr val="FF0000"/>
              </a:solidFill>
              <a:highlight>
                <a:schemeClr val="lt1"/>
              </a:highlight>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1b6233a8f11_0_8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Example: Laplace smoothing</a:t>
            </a:r>
            <a:endParaRPr>
              <a:solidFill>
                <a:srgbClr val="FF0066"/>
              </a:solidFill>
            </a:endParaRPr>
          </a:p>
        </p:txBody>
      </p:sp>
      <p:sp>
        <p:nvSpPr>
          <p:cNvPr id="965" name="Google Shape;965;g1b6233a8f11_0_84"/>
          <p:cNvSpPr txBox="1">
            <a:spLocks noGrp="1"/>
          </p:cNvSpPr>
          <p:nvPr>
            <p:ph type="body" idx="1"/>
          </p:nvPr>
        </p:nvSpPr>
        <p:spPr>
          <a:xfrm>
            <a:off x="838200" y="1996950"/>
            <a:ext cx="7610100" cy="2992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Given a following corpus. Find which sentence is more probable 1. I am a human   or 2. I am human (Apply laplace smoothing)</a:t>
            </a:r>
            <a:endParaRPr/>
          </a:p>
        </p:txBody>
      </p:sp>
      <p:pic>
        <p:nvPicPr>
          <p:cNvPr id="966" name="Google Shape;966;g1b6233a8f11_0_84"/>
          <p:cNvPicPr preferRelativeResize="0"/>
          <p:nvPr/>
        </p:nvPicPr>
        <p:blipFill>
          <a:blip r:embed="rId3">
            <a:alphaModFix/>
          </a:blip>
          <a:stretch>
            <a:fillRect/>
          </a:stretch>
        </p:blipFill>
        <p:spPr>
          <a:xfrm>
            <a:off x="1086675" y="3441879"/>
            <a:ext cx="3459450" cy="1743450"/>
          </a:xfrm>
          <a:prstGeom prst="rect">
            <a:avLst/>
          </a:prstGeom>
          <a:noFill/>
          <a:ln>
            <a:noFill/>
          </a:ln>
        </p:spPr>
      </p:pic>
      <p:graphicFrame>
        <p:nvGraphicFramePr>
          <p:cNvPr id="967" name="Google Shape;967;g1b6233a8f11_0_84"/>
          <p:cNvGraphicFramePr/>
          <p:nvPr>
            <p:extLst>
              <p:ext uri="{D42A27DB-BD31-4B8C-83A1-F6EECF244321}">
                <p14:modId xmlns:p14="http://schemas.microsoft.com/office/powerpoint/2010/main" val="4221454024"/>
              </p:ext>
            </p:extLst>
          </p:nvPr>
        </p:nvGraphicFramePr>
        <p:xfrm>
          <a:off x="8655325" y="1549695"/>
          <a:ext cx="2450000" cy="4754520"/>
        </p:xfrm>
        <a:graphic>
          <a:graphicData uri="http://schemas.openxmlformats.org/drawingml/2006/table">
            <a:tbl>
              <a:tblPr>
                <a:noFill/>
                <a:tableStyleId>{5D2B235D-4E94-4FC5-87C1-B828EF88AF6F}</a:tableStyleId>
              </a:tblPr>
              <a:tblGrid>
                <a:gridCol w="1225000">
                  <a:extLst>
                    <a:ext uri="{9D8B030D-6E8A-4147-A177-3AD203B41FA5}">
                      <a16:colId xmlns:a16="http://schemas.microsoft.com/office/drawing/2014/main" val="20000"/>
                    </a:ext>
                  </a:extLst>
                </a:gridCol>
                <a:gridCol w="122500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US" b="1"/>
                        <a:t>Word</a:t>
                      </a:r>
                      <a:endParaRPr b="1"/>
                    </a:p>
                  </a:txBody>
                  <a:tcPr marL="91425" marR="91425" marT="91425" marB="91425"/>
                </a:tc>
                <a:tc>
                  <a:txBody>
                    <a:bodyPr/>
                    <a:lstStyle/>
                    <a:p>
                      <a:pPr marL="0" lvl="0" indent="0" algn="l" rtl="0">
                        <a:spcBef>
                          <a:spcPts val="0"/>
                        </a:spcBef>
                        <a:spcAft>
                          <a:spcPts val="0"/>
                        </a:spcAft>
                        <a:buNone/>
                      </a:pPr>
                      <a:r>
                        <a:rPr lang="en-US" b="1"/>
                        <a:t>Freq</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a:t>&lt;S&gt;</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a:t>&lt;/S&gt;</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US"/>
                        <a:t>I</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US" dirty="0"/>
                        <a:t>Am</a:t>
                      </a:r>
                      <a:endParaRPr dirty="0"/>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US" dirty="0"/>
                        <a:t>A</a:t>
                      </a:r>
                      <a:endParaRPr dirty="0"/>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US" dirty="0"/>
                        <a:t>human</a:t>
                      </a:r>
                      <a:endParaRPr dirty="0"/>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US"/>
                        <a:t>not</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US"/>
                        <a:t>stone</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US"/>
                        <a:t>live</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US"/>
                        <a:t>in</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US"/>
                        <a:t>Lahore</a:t>
                      </a:r>
                      <a:endParaRPr/>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graphicFrame>
        <p:nvGraphicFramePr>
          <p:cNvPr id="972" name="Google Shape;972;g1b6233a8f11_0_92"/>
          <p:cNvGraphicFramePr/>
          <p:nvPr/>
        </p:nvGraphicFramePr>
        <p:xfrm>
          <a:off x="9818175" y="281420"/>
          <a:ext cx="2221450" cy="4754520"/>
        </p:xfrm>
        <a:graphic>
          <a:graphicData uri="http://schemas.openxmlformats.org/drawingml/2006/table">
            <a:tbl>
              <a:tblPr>
                <a:noFill/>
                <a:tableStyleId>{5D2B235D-4E94-4FC5-87C1-B828EF88AF6F}</a:tableStyleId>
              </a:tblPr>
              <a:tblGrid>
                <a:gridCol w="1110725">
                  <a:extLst>
                    <a:ext uri="{9D8B030D-6E8A-4147-A177-3AD203B41FA5}">
                      <a16:colId xmlns:a16="http://schemas.microsoft.com/office/drawing/2014/main" val="20000"/>
                    </a:ext>
                  </a:extLst>
                </a:gridCol>
                <a:gridCol w="111072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US"/>
                        <a:t>Word</a:t>
                      </a:r>
                      <a:endParaRPr/>
                    </a:p>
                  </a:txBody>
                  <a:tcPr marL="91425" marR="91425" marT="91425" marB="91425"/>
                </a:tc>
                <a:tc>
                  <a:txBody>
                    <a:bodyPr/>
                    <a:lstStyle/>
                    <a:p>
                      <a:pPr marL="0" lvl="0" indent="0" algn="l" rtl="0">
                        <a:spcBef>
                          <a:spcPts val="0"/>
                        </a:spcBef>
                        <a:spcAft>
                          <a:spcPts val="0"/>
                        </a:spcAft>
                        <a:buNone/>
                      </a:pPr>
                      <a:r>
                        <a:rPr lang="en-US"/>
                        <a:t>Freq</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a:t>&lt;S&gt;</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a:t>&lt;/S&gt;</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US"/>
                        <a:t>I</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US"/>
                        <a:t>am</a:t>
                      </a:r>
                      <a:endParaRPr/>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US"/>
                        <a:t>a</a:t>
                      </a:r>
                      <a:endParaRPr/>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US"/>
                        <a:t>human</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US"/>
                        <a:t>not</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US"/>
                        <a:t>stone</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US"/>
                        <a:t>live</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US"/>
                        <a:t>in</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US"/>
                        <a:t>Lahore</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11"/>
                  </a:ext>
                </a:extLst>
              </a:tr>
            </a:tbl>
          </a:graphicData>
        </a:graphic>
      </p:graphicFrame>
      <p:sp>
        <p:nvSpPr>
          <p:cNvPr id="973" name="Google Shape;973;g1b6233a8f11_0_92"/>
          <p:cNvSpPr txBox="1"/>
          <p:nvPr/>
        </p:nvSpPr>
        <p:spPr>
          <a:xfrm>
            <a:off x="450575" y="780450"/>
            <a:ext cx="925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p(I am a human) = P(I|&lt;S&gt;) P(am\I) P(a|am) P(human|a) P(&lt;/S&gt;|human)</a:t>
            </a:r>
            <a:endParaRPr sz="2400">
              <a:latin typeface="Calibri"/>
              <a:ea typeface="Calibri"/>
              <a:cs typeface="Calibri"/>
              <a:sym typeface="Calibri"/>
            </a:endParaRPr>
          </a:p>
          <a:p>
            <a:pPr marL="457200" lvl="0" indent="0" algn="l" rtl="0">
              <a:spcBef>
                <a:spcPts val="0"/>
              </a:spcBef>
              <a:spcAft>
                <a:spcPts val="0"/>
              </a:spcAft>
              <a:buNone/>
            </a:pPr>
            <a:r>
              <a:rPr lang="en-US" sz="2400">
                <a:latin typeface="Calibri"/>
                <a:ea typeface="Calibri"/>
                <a:cs typeface="Calibri"/>
                <a:sym typeface="Calibri"/>
              </a:rPr>
              <a:t>                              =  3/3 x 2/4 x 1 / 2 x 1/ 2 x 1/1 = 0.125</a:t>
            </a:r>
            <a:endParaRPr sz="2400">
              <a:latin typeface="Calibri"/>
              <a:ea typeface="Calibri"/>
              <a:cs typeface="Calibri"/>
              <a:sym typeface="Calibri"/>
            </a:endParaRPr>
          </a:p>
        </p:txBody>
      </p:sp>
      <p:sp>
        <p:nvSpPr>
          <p:cNvPr id="974" name="Google Shape;974;g1b6233a8f11_0_92"/>
          <p:cNvSpPr txBox="1"/>
          <p:nvPr/>
        </p:nvSpPr>
        <p:spPr>
          <a:xfrm>
            <a:off x="500250" y="1754163"/>
            <a:ext cx="925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p(I am human) = P(I|&lt;S&gt;) P(am|I) (human|am) P(&lt;/S&gt;|human)</a:t>
            </a:r>
            <a:endParaRPr sz="2400">
              <a:latin typeface="Calibri"/>
              <a:ea typeface="Calibri"/>
              <a:cs typeface="Calibri"/>
              <a:sym typeface="Calibri"/>
            </a:endParaRPr>
          </a:p>
          <a:p>
            <a:pPr marL="457200" lvl="0" indent="0" algn="l" rtl="0">
              <a:spcBef>
                <a:spcPts val="0"/>
              </a:spcBef>
              <a:spcAft>
                <a:spcPts val="0"/>
              </a:spcAft>
              <a:buNone/>
            </a:pPr>
            <a:r>
              <a:rPr lang="en-US" sz="2400">
                <a:latin typeface="Calibri"/>
                <a:ea typeface="Calibri"/>
                <a:cs typeface="Calibri"/>
                <a:sym typeface="Calibri"/>
              </a:rPr>
              <a:t>                              =  3/3 x 2/4 x 0 / 2 x 1/1 = 0</a:t>
            </a:r>
            <a:endParaRPr sz="2400">
              <a:latin typeface="Calibri"/>
              <a:ea typeface="Calibri"/>
              <a:cs typeface="Calibri"/>
              <a:sym typeface="Calibri"/>
            </a:endParaRPr>
          </a:p>
        </p:txBody>
      </p:sp>
      <p:pic>
        <p:nvPicPr>
          <p:cNvPr id="975" name="Google Shape;975;g1b6233a8f11_0_92"/>
          <p:cNvPicPr preferRelativeResize="0"/>
          <p:nvPr/>
        </p:nvPicPr>
        <p:blipFill>
          <a:blip r:embed="rId3">
            <a:alphaModFix/>
          </a:blip>
          <a:stretch>
            <a:fillRect/>
          </a:stretch>
        </p:blipFill>
        <p:spPr>
          <a:xfrm>
            <a:off x="8904850" y="5104625"/>
            <a:ext cx="3134776" cy="1579825"/>
          </a:xfrm>
          <a:prstGeom prst="rect">
            <a:avLst/>
          </a:prstGeom>
          <a:noFill/>
          <a:ln>
            <a:noFill/>
          </a:ln>
        </p:spPr>
      </p:pic>
      <p:sp>
        <p:nvSpPr>
          <p:cNvPr id="976" name="Google Shape;976;g1b6233a8f11_0_92"/>
          <p:cNvSpPr txBox="1"/>
          <p:nvPr/>
        </p:nvSpPr>
        <p:spPr>
          <a:xfrm>
            <a:off x="546650" y="347875"/>
            <a:ext cx="502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0000"/>
                </a:solidFill>
                <a:latin typeface="Calibri"/>
                <a:ea typeface="Calibri"/>
                <a:cs typeface="Calibri"/>
                <a:sym typeface="Calibri"/>
              </a:rPr>
              <a:t>Bigram Probabilities without smoothing</a:t>
            </a:r>
            <a:endParaRPr sz="2000" b="1">
              <a:solidFill>
                <a:srgbClr val="FF0000"/>
              </a:solidFill>
              <a:latin typeface="Calibri"/>
              <a:ea typeface="Calibri"/>
              <a:cs typeface="Calibri"/>
              <a:sym typeface="Calibri"/>
            </a:endParaRPr>
          </a:p>
        </p:txBody>
      </p:sp>
      <p:sp>
        <p:nvSpPr>
          <p:cNvPr id="977" name="Google Shape;977;g1b6233a8f11_0_92"/>
          <p:cNvSpPr txBox="1"/>
          <p:nvPr/>
        </p:nvSpPr>
        <p:spPr>
          <a:xfrm>
            <a:off x="546650" y="2663975"/>
            <a:ext cx="502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0000"/>
                </a:solidFill>
                <a:latin typeface="Calibri"/>
                <a:ea typeface="Calibri"/>
                <a:cs typeface="Calibri"/>
                <a:sym typeface="Calibri"/>
              </a:rPr>
              <a:t>Bigram Probabilities with Laplace  smoothing</a:t>
            </a:r>
            <a:endParaRPr sz="2000" b="1">
              <a:solidFill>
                <a:srgbClr val="FF0000"/>
              </a:solidFill>
              <a:latin typeface="Calibri"/>
              <a:ea typeface="Calibri"/>
              <a:cs typeface="Calibri"/>
              <a:sym typeface="Calibri"/>
            </a:endParaRPr>
          </a:p>
        </p:txBody>
      </p:sp>
      <p:sp>
        <p:nvSpPr>
          <p:cNvPr id="978" name="Google Shape;978;g1b6233a8f11_0_92"/>
          <p:cNvSpPr txBox="1"/>
          <p:nvPr/>
        </p:nvSpPr>
        <p:spPr>
          <a:xfrm>
            <a:off x="546650" y="3064163"/>
            <a:ext cx="9253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Calibri"/>
                <a:ea typeface="Calibri"/>
                <a:cs typeface="Calibri"/>
                <a:sym typeface="Calibri"/>
              </a:rPr>
              <a:t>p(I am a human) = P(I|&lt;S&gt;) P(</a:t>
            </a:r>
            <a:r>
              <a:rPr lang="en-US" sz="2400" dirty="0" err="1">
                <a:latin typeface="Calibri"/>
                <a:ea typeface="Calibri"/>
                <a:cs typeface="Calibri"/>
                <a:sym typeface="Calibri"/>
              </a:rPr>
              <a:t>am|I</a:t>
            </a:r>
            <a:r>
              <a:rPr lang="en-US" sz="2400" dirty="0">
                <a:latin typeface="Calibri"/>
                <a:ea typeface="Calibri"/>
                <a:cs typeface="Calibri"/>
                <a:sym typeface="Calibri"/>
              </a:rPr>
              <a:t>) P(</a:t>
            </a:r>
            <a:r>
              <a:rPr lang="en-US" sz="2400" dirty="0" err="1">
                <a:latin typeface="Calibri"/>
                <a:ea typeface="Calibri"/>
                <a:cs typeface="Calibri"/>
                <a:sym typeface="Calibri"/>
              </a:rPr>
              <a:t>a|am</a:t>
            </a:r>
            <a:r>
              <a:rPr lang="en-US" sz="2400" dirty="0">
                <a:latin typeface="Calibri"/>
                <a:ea typeface="Calibri"/>
                <a:cs typeface="Calibri"/>
                <a:sym typeface="Calibri"/>
              </a:rPr>
              <a:t>) P(</a:t>
            </a:r>
            <a:r>
              <a:rPr lang="en-US" sz="2400" dirty="0" err="1">
                <a:latin typeface="Calibri"/>
                <a:ea typeface="Calibri"/>
                <a:cs typeface="Calibri"/>
                <a:sym typeface="Calibri"/>
              </a:rPr>
              <a:t>human|a</a:t>
            </a:r>
            <a:r>
              <a:rPr lang="en-US" sz="2400" dirty="0">
                <a:latin typeface="Calibri"/>
                <a:ea typeface="Calibri"/>
                <a:cs typeface="Calibri"/>
                <a:sym typeface="Calibri"/>
              </a:rPr>
              <a:t>) P(&lt;/S&gt;|human)</a:t>
            </a:r>
            <a:endParaRPr sz="2400" dirty="0">
              <a:latin typeface="Calibri"/>
              <a:ea typeface="Calibri"/>
              <a:cs typeface="Calibri"/>
              <a:sym typeface="Calibri"/>
            </a:endParaRPr>
          </a:p>
          <a:p>
            <a:pPr marL="0" lvl="0" indent="0" algn="l" rtl="0">
              <a:spcBef>
                <a:spcPts val="0"/>
              </a:spcBef>
              <a:spcAft>
                <a:spcPts val="0"/>
              </a:spcAft>
              <a:buNone/>
            </a:pPr>
            <a:r>
              <a:rPr lang="en-US" sz="2400" dirty="0">
                <a:latin typeface="Calibri"/>
                <a:ea typeface="Calibri"/>
                <a:cs typeface="Calibri"/>
                <a:sym typeface="Calibri"/>
              </a:rPr>
              <a:t>=  (3+1)/(3+10) x (2+1)/(4+10)  x (1+1) / (2+10) x (1+1)/ (2+10) x (1+1)/(1+11) =</a:t>
            </a:r>
            <a:r>
              <a:rPr lang="en-US" sz="2400" dirty="0">
                <a:solidFill>
                  <a:srgbClr val="38761D"/>
                </a:solidFill>
                <a:latin typeface="Calibri"/>
                <a:ea typeface="Calibri"/>
                <a:cs typeface="Calibri"/>
                <a:sym typeface="Calibri"/>
              </a:rPr>
              <a:t> 4/13 x 3/14 x 2/12 x 2/12 x 2/12 </a:t>
            </a:r>
            <a:r>
              <a:rPr lang="en-US" sz="2400" dirty="0">
                <a:latin typeface="Calibri"/>
                <a:ea typeface="Calibri"/>
                <a:cs typeface="Calibri"/>
                <a:sym typeface="Calibri"/>
              </a:rPr>
              <a:t> = </a:t>
            </a:r>
            <a:r>
              <a:rPr lang="en-US" sz="2400" dirty="0">
                <a:solidFill>
                  <a:srgbClr val="FF0000"/>
                </a:solidFill>
                <a:latin typeface="Calibri"/>
                <a:ea typeface="Calibri"/>
                <a:cs typeface="Calibri"/>
                <a:sym typeface="Calibri"/>
              </a:rPr>
              <a:t>0.00183</a:t>
            </a:r>
            <a:endParaRPr sz="2400" dirty="0">
              <a:solidFill>
                <a:srgbClr val="FF0000"/>
              </a:solidFill>
              <a:latin typeface="Calibri"/>
              <a:ea typeface="Calibri"/>
              <a:cs typeface="Calibri"/>
              <a:sym typeface="Calibri"/>
            </a:endParaRPr>
          </a:p>
        </p:txBody>
      </p:sp>
      <p:sp>
        <p:nvSpPr>
          <p:cNvPr id="979" name="Google Shape;979;g1b6233a8f11_0_92"/>
          <p:cNvSpPr txBox="1"/>
          <p:nvPr/>
        </p:nvSpPr>
        <p:spPr>
          <a:xfrm>
            <a:off x="450575" y="4639725"/>
            <a:ext cx="9253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Calibri"/>
                <a:ea typeface="Calibri"/>
                <a:cs typeface="Calibri"/>
                <a:sym typeface="Calibri"/>
              </a:rPr>
              <a:t>p(I am human) = P(I|&lt;S&gt;) P(</a:t>
            </a:r>
            <a:r>
              <a:rPr lang="en-US" sz="2400" dirty="0" err="1">
                <a:latin typeface="Calibri"/>
                <a:ea typeface="Calibri"/>
                <a:cs typeface="Calibri"/>
                <a:sym typeface="Calibri"/>
              </a:rPr>
              <a:t>am|I</a:t>
            </a:r>
            <a:r>
              <a:rPr lang="en-US" sz="2400" dirty="0">
                <a:latin typeface="Calibri"/>
                <a:ea typeface="Calibri"/>
                <a:cs typeface="Calibri"/>
                <a:sym typeface="Calibri"/>
              </a:rPr>
              <a:t>) (</a:t>
            </a:r>
            <a:r>
              <a:rPr lang="en-US" sz="2400" dirty="0" err="1">
                <a:latin typeface="Calibri"/>
                <a:ea typeface="Calibri"/>
                <a:cs typeface="Calibri"/>
                <a:sym typeface="Calibri"/>
              </a:rPr>
              <a:t>human|am</a:t>
            </a:r>
            <a:r>
              <a:rPr lang="en-US" sz="2400" dirty="0">
                <a:latin typeface="Calibri"/>
                <a:ea typeface="Calibri"/>
                <a:cs typeface="Calibri"/>
                <a:sym typeface="Calibri"/>
              </a:rPr>
              <a:t>) P(&lt;/S&gt;|human)</a:t>
            </a:r>
            <a:endParaRPr sz="2400" dirty="0">
              <a:latin typeface="Calibri"/>
              <a:ea typeface="Calibri"/>
              <a:cs typeface="Calibri"/>
              <a:sym typeface="Calibri"/>
            </a:endParaRPr>
          </a:p>
          <a:p>
            <a:pPr marL="0" lvl="0" indent="0" algn="l" rtl="0">
              <a:spcBef>
                <a:spcPts val="0"/>
              </a:spcBef>
              <a:spcAft>
                <a:spcPts val="0"/>
              </a:spcAft>
              <a:buNone/>
            </a:pPr>
            <a:r>
              <a:rPr lang="en-US" sz="2400" dirty="0">
                <a:latin typeface="Calibri"/>
                <a:ea typeface="Calibri"/>
                <a:cs typeface="Calibri"/>
                <a:sym typeface="Calibri"/>
              </a:rPr>
              <a:t>=  (3+1)/(3+10) x (2+1)/(4+10) x (0+1) / (2+10)  x (1+1) /(1+10) </a:t>
            </a:r>
            <a:endParaRPr sz="2400" dirty="0">
              <a:latin typeface="Calibri"/>
              <a:ea typeface="Calibri"/>
              <a:cs typeface="Calibri"/>
              <a:sym typeface="Calibri"/>
            </a:endParaRPr>
          </a:p>
          <a:p>
            <a:pPr marL="0" lvl="0" indent="0" algn="l" rtl="0">
              <a:spcBef>
                <a:spcPts val="0"/>
              </a:spcBef>
              <a:spcAft>
                <a:spcPts val="0"/>
              </a:spcAft>
              <a:buNone/>
            </a:pPr>
            <a:r>
              <a:rPr lang="en-US" sz="2400" dirty="0">
                <a:latin typeface="Calibri"/>
                <a:ea typeface="Calibri"/>
                <a:cs typeface="Calibri"/>
                <a:sym typeface="Calibri"/>
              </a:rPr>
              <a:t>= </a:t>
            </a:r>
            <a:r>
              <a:rPr lang="en-US" sz="2400" dirty="0">
                <a:solidFill>
                  <a:srgbClr val="38761D"/>
                </a:solidFill>
                <a:latin typeface="Calibri"/>
                <a:ea typeface="Calibri"/>
                <a:cs typeface="Calibri"/>
                <a:sym typeface="Calibri"/>
              </a:rPr>
              <a:t>4/13 x 3/14 x 1/12 x 2/12</a:t>
            </a:r>
            <a:r>
              <a:rPr lang="en-US" sz="2400" dirty="0">
                <a:latin typeface="Calibri"/>
                <a:ea typeface="Calibri"/>
                <a:cs typeface="Calibri"/>
                <a:sym typeface="Calibri"/>
              </a:rPr>
              <a:t> = </a:t>
            </a:r>
            <a:r>
              <a:rPr lang="en-US" sz="2400" dirty="0">
                <a:solidFill>
                  <a:srgbClr val="FF0000"/>
                </a:solidFill>
                <a:latin typeface="Calibri"/>
                <a:ea typeface="Calibri"/>
                <a:cs typeface="Calibri"/>
                <a:sym typeface="Calibri"/>
              </a:rPr>
              <a:t>0.00091</a:t>
            </a:r>
            <a:endParaRPr sz="2400" dirty="0">
              <a:solidFill>
                <a:srgbClr val="FF0000"/>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g1b6233a8f11_0_1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Add K smoothing</a:t>
            </a:r>
            <a:endParaRPr>
              <a:solidFill>
                <a:srgbClr val="FF0066"/>
              </a:solidFill>
            </a:endParaRPr>
          </a:p>
        </p:txBody>
      </p:sp>
      <p:sp>
        <p:nvSpPr>
          <p:cNvPr id="985" name="Google Shape;985;g1b6233a8f11_0_127"/>
          <p:cNvSpPr txBox="1">
            <a:spLocks noGrp="1"/>
          </p:cNvSpPr>
          <p:nvPr>
            <p:ph type="body" idx="1"/>
          </p:nvPr>
        </p:nvSpPr>
        <p:spPr>
          <a:xfrm>
            <a:off x="887900" y="1517525"/>
            <a:ext cx="10515600" cy="3024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One alternative to </a:t>
            </a:r>
            <a:r>
              <a:rPr lang="en-US" b="1" dirty="0"/>
              <a:t>add-one smoothing is to move a bit less of the probability mass from the seen to the unseen events</a:t>
            </a:r>
            <a:r>
              <a:rPr lang="en-US" dirty="0"/>
              <a:t>. </a:t>
            </a:r>
            <a:endParaRPr dirty="0"/>
          </a:p>
          <a:p>
            <a:pPr marL="0" lvl="0" indent="0" algn="l" rtl="0">
              <a:spcBef>
                <a:spcPts val="1000"/>
              </a:spcBef>
              <a:spcAft>
                <a:spcPts val="0"/>
              </a:spcAft>
              <a:buNone/>
            </a:pPr>
            <a:r>
              <a:rPr lang="en-US" dirty="0"/>
              <a:t>Instead of adding 1 to each count, we add a fractional count -k </a:t>
            </a:r>
            <a:endParaRPr dirty="0"/>
          </a:p>
          <a:p>
            <a:pPr marL="0" lvl="0" indent="0" algn="l" rtl="0">
              <a:spcBef>
                <a:spcPts val="1000"/>
              </a:spcBef>
              <a:spcAft>
                <a:spcPts val="0"/>
              </a:spcAft>
              <a:buNone/>
            </a:pPr>
            <a:r>
              <a:rPr lang="en-US" dirty="0"/>
              <a:t>(.5? .05? .01?). This algorithm is therefore called add-k smoothing.</a:t>
            </a:r>
            <a:endParaRPr dirty="0"/>
          </a:p>
          <a:p>
            <a:pPr marL="0" lvl="0" indent="0" algn="l" rtl="0">
              <a:spcBef>
                <a:spcPts val="1000"/>
              </a:spcBef>
              <a:spcAft>
                <a:spcPts val="0"/>
              </a:spcAft>
              <a:buNone/>
            </a:pPr>
            <a:endParaRPr dirty="0"/>
          </a:p>
        </p:txBody>
      </p:sp>
      <p:pic>
        <p:nvPicPr>
          <p:cNvPr id="986" name="Google Shape;986;g1b6233a8f11_0_127"/>
          <p:cNvPicPr preferRelativeResize="0"/>
          <p:nvPr/>
        </p:nvPicPr>
        <p:blipFill>
          <a:blip r:embed="rId3">
            <a:alphaModFix/>
          </a:blip>
          <a:stretch>
            <a:fillRect/>
          </a:stretch>
        </p:blipFill>
        <p:spPr>
          <a:xfrm>
            <a:off x="2980302" y="3492577"/>
            <a:ext cx="5060475" cy="1196100"/>
          </a:xfrm>
          <a:prstGeom prst="rect">
            <a:avLst/>
          </a:prstGeom>
          <a:noFill/>
          <a:ln>
            <a:noFill/>
          </a:ln>
        </p:spPr>
      </p:pic>
      <p:sp>
        <p:nvSpPr>
          <p:cNvPr id="987" name="Google Shape;987;g1b6233a8f11_0_127"/>
          <p:cNvSpPr txBox="1"/>
          <p:nvPr/>
        </p:nvSpPr>
        <p:spPr>
          <a:xfrm>
            <a:off x="387625" y="4629050"/>
            <a:ext cx="11708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Calibri"/>
                <a:ea typeface="Calibri"/>
                <a:cs typeface="Calibri"/>
                <a:sym typeface="Calibri"/>
              </a:rPr>
              <a:t>Add-k smoothing requires that we have a method for choosing k</a:t>
            </a:r>
            <a:r>
              <a:rPr lang="en-US" sz="2800" dirty="0">
                <a:solidFill>
                  <a:schemeClr val="dk1"/>
                </a:solidFill>
                <a:latin typeface="Calibri"/>
                <a:ea typeface="Calibri"/>
                <a:cs typeface="Calibri"/>
                <a:sym typeface="Calibri"/>
              </a:rPr>
              <a:t>; this can be done, for example, </a:t>
            </a:r>
            <a:r>
              <a:rPr lang="en-US" sz="2800" b="1" dirty="0">
                <a:solidFill>
                  <a:schemeClr val="dk1"/>
                </a:solidFill>
                <a:latin typeface="Calibri"/>
                <a:ea typeface="Calibri"/>
                <a:cs typeface="Calibri"/>
                <a:sym typeface="Calibri"/>
              </a:rPr>
              <a:t>by optimizing on a </a:t>
            </a:r>
            <a:r>
              <a:rPr lang="en-US" sz="2800" b="1" dirty="0" err="1">
                <a:solidFill>
                  <a:schemeClr val="dk1"/>
                </a:solidFill>
                <a:latin typeface="Calibri"/>
                <a:ea typeface="Calibri"/>
                <a:cs typeface="Calibri"/>
                <a:sym typeface="Calibri"/>
              </a:rPr>
              <a:t>devset</a:t>
            </a:r>
            <a:r>
              <a:rPr lang="en-US" sz="2800" b="1"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Although add-k is useful for some tasks (including text classification), it turns out that it still doesn’t work well for language modeling, generating counts with poor variances and often inappropriate</a:t>
            </a:r>
            <a:endParaRPr sz="2800"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a:p>
        </p:txBody>
      </p:sp>
      <p:sp>
        <p:nvSpPr>
          <p:cNvPr id="165" name="Google Shape;165;p14"/>
          <p:cNvSpPr txBox="1">
            <a:spLocks noGrp="1"/>
          </p:cNvSpPr>
          <p:nvPr>
            <p:ph type="body" idx="1"/>
          </p:nvPr>
        </p:nvSpPr>
        <p:spPr>
          <a:xfrm>
            <a:off x="838200" y="1825625"/>
            <a:ext cx="10515600" cy="34413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There are many forms of </a:t>
            </a:r>
            <a:r>
              <a:rPr lang="en-US" dirty="0" err="1"/>
              <a:t>subword</a:t>
            </a:r>
            <a:r>
              <a:rPr lang="en-US" dirty="0"/>
              <a:t> tokenization.</a:t>
            </a:r>
            <a:endParaRPr dirty="0"/>
          </a:p>
          <a:p>
            <a:pPr marL="1619250" lvl="0" indent="-228600" algn="l" rtl="0">
              <a:lnSpc>
                <a:spcPct val="90000"/>
              </a:lnSpc>
              <a:spcBef>
                <a:spcPts val="1000"/>
              </a:spcBef>
              <a:spcAft>
                <a:spcPts val="0"/>
              </a:spcAft>
              <a:buClr>
                <a:srgbClr val="00B050"/>
              </a:buClr>
              <a:buSzPts val="2800"/>
              <a:buFont typeface="Noto Sans Symbols"/>
              <a:buChar char="⮚"/>
            </a:pPr>
            <a:r>
              <a:rPr lang="en-US" dirty="0">
                <a:solidFill>
                  <a:srgbClr val="00B050"/>
                </a:solidFill>
              </a:rPr>
              <a:t>Byte-Pair Encoding (BPE)</a:t>
            </a:r>
            <a:endParaRPr dirty="0"/>
          </a:p>
          <a:p>
            <a:pPr marL="1619250" lvl="0" indent="-228600" algn="l" rtl="0">
              <a:lnSpc>
                <a:spcPct val="90000"/>
              </a:lnSpc>
              <a:spcBef>
                <a:spcPts val="1000"/>
              </a:spcBef>
              <a:spcAft>
                <a:spcPts val="0"/>
              </a:spcAft>
              <a:buClr>
                <a:schemeClr val="dk1"/>
              </a:buClr>
              <a:buSzPts val="2800"/>
              <a:buFont typeface="Noto Sans Symbols"/>
              <a:buChar char="⮚"/>
            </a:pPr>
            <a:r>
              <a:rPr lang="en-US" dirty="0"/>
              <a:t>Sentence Piece</a:t>
            </a:r>
            <a:endParaRPr dirty="0"/>
          </a:p>
          <a:p>
            <a:pPr marL="1619250" lvl="0" indent="-228600" algn="l" rtl="0">
              <a:lnSpc>
                <a:spcPct val="90000"/>
              </a:lnSpc>
              <a:spcBef>
                <a:spcPts val="1000"/>
              </a:spcBef>
              <a:spcAft>
                <a:spcPts val="0"/>
              </a:spcAft>
              <a:buClr>
                <a:srgbClr val="00B050"/>
              </a:buClr>
              <a:buSzPts val="2800"/>
              <a:buFont typeface="Noto Sans Symbols"/>
              <a:buChar char="⮚"/>
            </a:pPr>
            <a:r>
              <a:rPr lang="en-US" dirty="0">
                <a:solidFill>
                  <a:srgbClr val="00B050"/>
                </a:solidFill>
              </a:rPr>
              <a:t>Word Piece Encoding (WPE)</a:t>
            </a:r>
            <a:endParaRPr dirty="0"/>
          </a:p>
          <a:p>
            <a:pPr marL="1619250" lvl="0" indent="-228600" algn="l" rtl="0">
              <a:lnSpc>
                <a:spcPct val="90000"/>
              </a:lnSpc>
              <a:spcBef>
                <a:spcPts val="1000"/>
              </a:spcBef>
              <a:spcAft>
                <a:spcPts val="0"/>
              </a:spcAft>
              <a:buClr>
                <a:schemeClr val="dk1"/>
              </a:buClr>
              <a:buSzPts val="2800"/>
              <a:buFont typeface="Noto Sans Symbols"/>
              <a:buChar char="⮚"/>
            </a:pPr>
            <a:r>
              <a:rPr lang="en-US" dirty="0"/>
              <a:t>Unigram Language Model</a:t>
            </a:r>
            <a:endParaRPr dirty="0"/>
          </a:p>
          <a:p>
            <a:pPr marL="182563" lvl="0" indent="0" algn="l" rtl="0">
              <a:lnSpc>
                <a:spcPct val="90000"/>
              </a:lnSpc>
              <a:spcBef>
                <a:spcPts val="1000"/>
              </a:spcBef>
              <a:spcAft>
                <a:spcPts val="0"/>
              </a:spcAft>
              <a:buClr>
                <a:schemeClr val="dk1"/>
              </a:buClr>
              <a:buSzPts val="2800"/>
              <a:buNone/>
            </a:pPr>
            <a:r>
              <a:rPr lang="en-US" dirty="0"/>
              <a:t>We will discuss the most commonly used two methods (BPE) and Word Piece</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rgbClr val="FF0066"/>
                </a:solidFill>
              </a:rPr>
              <a:t>Limitations of N-Gram model</a:t>
            </a:r>
            <a:endParaRPr>
              <a:solidFill>
                <a:srgbClr val="FF0066"/>
              </a:solidFill>
            </a:endParaRPr>
          </a:p>
        </p:txBody>
      </p:sp>
      <p:sp>
        <p:nvSpPr>
          <p:cNvPr id="993" name="Google Shape;993;p1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457200" lvl="0" indent="-325755" algn="l" rtl="0">
              <a:lnSpc>
                <a:spcPct val="115000"/>
              </a:lnSpc>
              <a:spcBef>
                <a:spcPts val="0"/>
              </a:spcBef>
              <a:spcAft>
                <a:spcPts val="0"/>
              </a:spcAft>
              <a:buSzPct val="64285"/>
              <a:buFont typeface="Times New Roman"/>
              <a:buChar char="●"/>
            </a:pPr>
            <a:r>
              <a:rPr lang="en-US" b="0" i="0" dirty="0">
                <a:solidFill>
                  <a:srgbClr val="000000"/>
                </a:solidFill>
                <a:latin typeface="Times New Roman"/>
                <a:ea typeface="Times New Roman"/>
                <a:cs typeface="Times New Roman"/>
                <a:sym typeface="Times New Roman"/>
              </a:rPr>
              <a:t>The N-gram language model has also some limitations. There is a problem with the </a:t>
            </a:r>
            <a:r>
              <a:rPr lang="en-US" b="0" i="0" dirty="0">
                <a:solidFill>
                  <a:srgbClr val="FF0000"/>
                </a:solidFill>
                <a:latin typeface="Times New Roman"/>
                <a:ea typeface="Times New Roman"/>
                <a:cs typeface="Times New Roman"/>
                <a:sym typeface="Times New Roman"/>
              </a:rPr>
              <a:t>out of vocabulary</a:t>
            </a:r>
            <a:r>
              <a:rPr lang="en-US" b="0" i="0" dirty="0">
                <a:solidFill>
                  <a:srgbClr val="000000"/>
                </a:solidFill>
                <a:latin typeface="Times New Roman"/>
                <a:ea typeface="Times New Roman"/>
                <a:cs typeface="Times New Roman"/>
                <a:sym typeface="Times New Roman"/>
              </a:rPr>
              <a:t> words. </a:t>
            </a:r>
            <a:endParaRPr b="0" i="0" dirty="0">
              <a:solidFill>
                <a:srgbClr val="000000"/>
              </a:solidFill>
              <a:latin typeface="Times New Roman"/>
              <a:ea typeface="Times New Roman"/>
              <a:cs typeface="Times New Roman"/>
              <a:sym typeface="Times New Roman"/>
            </a:endParaRPr>
          </a:p>
          <a:p>
            <a:pPr marL="457200" lvl="0" indent="-325755" algn="l" rtl="0">
              <a:lnSpc>
                <a:spcPct val="115000"/>
              </a:lnSpc>
              <a:spcBef>
                <a:spcPts val="0"/>
              </a:spcBef>
              <a:spcAft>
                <a:spcPts val="0"/>
              </a:spcAft>
              <a:buClr>
                <a:srgbClr val="000000"/>
              </a:buClr>
              <a:buSzPct val="64285"/>
              <a:buFont typeface="Times New Roman"/>
              <a:buChar char="●"/>
            </a:pPr>
            <a:r>
              <a:rPr lang="en-US" b="0" i="0" dirty="0">
                <a:solidFill>
                  <a:srgbClr val="000000"/>
                </a:solidFill>
                <a:latin typeface="Times New Roman"/>
                <a:ea typeface="Times New Roman"/>
                <a:cs typeface="Times New Roman"/>
                <a:sym typeface="Times New Roman"/>
              </a:rPr>
              <a:t>These words are during the testing but not in the training. </a:t>
            </a:r>
            <a:endParaRPr b="0" i="0" dirty="0">
              <a:solidFill>
                <a:srgbClr val="000000"/>
              </a:solidFill>
              <a:latin typeface="Times New Roman"/>
              <a:ea typeface="Times New Roman"/>
              <a:cs typeface="Times New Roman"/>
              <a:sym typeface="Times New Roman"/>
            </a:endParaRPr>
          </a:p>
          <a:p>
            <a:pPr marL="457200" lvl="0" indent="-325755" algn="l" rtl="0">
              <a:lnSpc>
                <a:spcPct val="115000"/>
              </a:lnSpc>
              <a:spcBef>
                <a:spcPts val="0"/>
              </a:spcBef>
              <a:spcAft>
                <a:spcPts val="0"/>
              </a:spcAft>
              <a:buClr>
                <a:srgbClr val="000000"/>
              </a:buClr>
              <a:buSzPct val="64285"/>
              <a:buFont typeface="Times New Roman"/>
              <a:buChar char="●"/>
            </a:pPr>
            <a:r>
              <a:rPr lang="en-US" b="0" i="0" dirty="0">
                <a:solidFill>
                  <a:srgbClr val="000000"/>
                </a:solidFill>
                <a:latin typeface="Times New Roman"/>
                <a:ea typeface="Times New Roman"/>
                <a:cs typeface="Times New Roman"/>
                <a:sym typeface="Times New Roman"/>
              </a:rPr>
              <a:t>When implemented in the sentiment analysis, the bi-gram model outperformed the </a:t>
            </a:r>
            <a:r>
              <a:rPr lang="en-US" b="0" i="0" dirty="0" err="1">
                <a:solidFill>
                  <a:srgbClr val="000000"/>
                </a:solidFill>
                <a:latin typeface="Times New Roman"/>
                <a:ea typeface="Times New Roman"/>
                <a:cs typeface="Times New Roman"/>
                <a:sym typeface="Times New Roman"/>
              </a:rPr>
              <a:t>uni</a:t>
            </a:r>
            <a:r>
              <a:rPr lang="en-US" b="0" i="0" dirty="0">
                <a:solidFill>
                  <a:srgbClr val="000000"/>
                </a:solidFill>
                <a:latin typeface="Times New Roman"/>
                <a:ea typeface="Times New Roman"/>
                <a:cs typeface="Times New Roman"/>
                <a:sym typeface="Times New Roman"/>
              </a:rPr>
              <a:t>-gram model but the number of the features is then doubled. </a:t>
            </a:r>
            <a:endParaRPr b="0" i="0" dirty="0">
              <a:solidFill>
                <a:srgbClr val="000000"/>
              </a:solidFill>
              <a:latin typeface="Times New Roman"/>
              <a:ea typeface="Times New Roman"/>
              <a:cs typeface="Times New Roman"/>
              <a:sym typeface="Times New Roman"/>
            </a:endParaRPr>
          </a:p>
          <a:p>
            <a:pPr marL="457200" lvl="0" indent="-325755" algn="l" rtl="0">
              <a:lnSpc>
                <a:spcPct val="115000"/>
              </a:lnSpc>
              <a:spcBef>
                <a:spcPts val="0"/>
              </a:spcBef>
              <a:spcAft>
                <a:spcPts val="0"/>
              </a:spcAft>
              <a:buClr>
                <a:srgbClr val="000000"/>
              </a:buClr>
              <a:buSzPct val="64285"/>
              <a:buFont typeface="Times New Roman"/>
              <a:buChar char="●"/>
            </a:pPr>
            <a:r>
              <a:rPr lang="en-US" b="0" i="0" dirty="0">
                <a:solidFill>
                  <a:srgbClr val="000000"/>
                </a:solidFill>
                <a:latin typeface="Times New Roman"/>
                <a:ea typeface="Times New Roman"/>
                <a:cs typeface="Times New Roman"/>
                <a:sym typeface="Times New Roman"/>
              </a:rPr>
              <a:t>So, the scaling of the N-gram model to the larger data sets or moving to the higher-order needs better feature selection approaches. </a:t>
            </a:r>
            <a:endParaRPr b="0" i="0" dirty="0">
              <a:solidFill>
                <a:srgbClr val="000000"/>
              </a:solidFill>
              <a:latin typeface="Times New Roman"/>
              <a:ea typeface="Times New Roman"/>
              <a:cs typeface="Times New Roman"/>
              <a:sym typeface="Times New Roman"/>
            </a:endParaRPr>
          </a:p>
          <a:p>
            <a:pPr marL="457200" lvl="0" indent="-325755" algn="l" rtl="0">
              <a:lnSpc>
                <a:spcPct val="115000"/>
              </a:lnSpc>
              <a:spcBef>
                <a:spcPts val="0"/>
              </a:spcBef>
              <a:spcAft>
                <a:spcPts val="0"/>
              </a:spcAft>
              <a:buClr>
                <a:srgbClr val="000000"/>
              </a:buClr>
              <a:buSzPct val="64285"/>
              <a:buFont typeface="Times New Roman"/>
              <a:buChar char="●"/>
            </a:pPr>
            <a:r>
              <a:rPr lang="en-US" b="0" i="0" dirty="0">
                <a:solidFill>
                  <a:srgbClr val="000000"/>
                </a:solidFill>
                <a:latin typeface="Times New Roman"/>
                <a:ea typeface="Times New Roman"/>
                <a:cs typeface="Times New Roman"/>
                <a:sym typeface="Times New Roman"/>
              </a:rPr>
              <a:t>The N-gram model captures the long-distance context poorly. It has been shown after every 6-grams, the gain of performance is limited. </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Font typeface="Quattrocento Sans"/>
              <a:buNone/>
            </a:pPr>
            <a:r>
              <a:rPr lang="en-US" sz="3400" b="1" i="0" u="none" strike="noStrike" dirty="0">
                <a:solidFill>
                  <a:srgbClr val="FF0000"/>
                </a:solidFill>
                <a:latin typeface="Quattrocento Sans"/>
                <a:ea typeface="Quattrocento Sans"/>
                <a:cs typeface="Quattrocento Sans"/>
                <a:sym typeface="Quattrocento Sans"/>
              </a:rPr>
              <a:t>N-gram Sensitivity to the Training Corpus</a:t>
            </a:r>
            <a:endParaRPr sz="3400" b="1" dirty="0">
              <a:solidFill>
                <a:srgbClr val="FF0000"/>
              </a:solidFill>
            </a:endParaRPr>
          </a:p>
        </p:txBody>
      </p:sp>
      <p:sp>
        <p:nvSpPr>
          <p:cNvPr id="999" name="Google Shape;999;p115"/>
          <p:cNvSpPr txBox="1">
            <a:spLocks noGrp="1"/>
          </p:cNvSpPr>
          <p:nvPr>
            <p:ph type="body" idx="1"/>
          </p:nvPr>
        </p:nvSpPr>
        <p:spPr>
          <a:xfrm>
            <a:off x="838200" y="1825625"/>
            <a:ext cx="10515600" cy="3362195"/>
          </a:xfrm>
          <a:prstGeom prst="rect">
            <a:avLst/>
          </a:prstGeom>
          <a:noFill/>
          <a:ln>
            <a:noFill/>
          </a:ln>
        </p:spPr>
        <p:txBody>
          <a:bodyPr spcFirstLastPara="1" wrap="square" lIns="91425" tIns="45700" rIns="91425" bIns="45700" anchor="t" anchorCtr="0">
            <a:noAutofit/>
          </a:bodyPr>
          <a:lstStyle/>
          <a:p>
            <a:pPr marL="228600" lvl="0" indent="-266700" algn="just" rtl="0">
              <a:lnSpc>
                <a:spcPct val="90000"/>
              </a:lnSpc>
              <a:spcBef>
                <a:spcPts val="0"/>
              </a:spcBef>
              <a:spcAft>
                <a:spcPts val="0"/>
              </a:spcAft>
              <a:buClr>
                <a:srgbClr val="292929"/>
              </a:buClr>
              <a:buSzPts val="2400"/>
              <a:buChar char="•"/>
            </a:pPr>
            <a:r>
              <a:rPr lang="en-US" sz="2400" b="0" i="0" dirty="0">
                <a:solidFill>
                  <a:srgbClr val="292929"/>
                </a:solidFill>
                <a:latin typeface="Source Serif Pro"/>
                <a:ea typeface="Source Serif Pro"/>
                <a:cs typeface="Source Serif Pro"/>
                <a:sym typeface="Source Serif Pro"/>
              </a:rPr>
              <a:t>The N-gram model, like many statistical models, </a:t>
            </a:r>
            <a:r>
              <a:rPr lang="en-US" sz="2400" b="1" i="0" dirty="0">
                <a:solidFill>
                  <a:srgbClr val="292929"/>
                </a:solidFill>
                <a:latin typeface="Source Serif Pro"/>
                <a:ea typeface="Source Serif Pro"/>
                <a:cs typeface="Source Serif Pro"/>
                <a:sym typeface="Source Serif Pro"/>
              </a:rPr>
              <a:t>is significantly dependent on the training corpus. </a:t>
            </a:r>
            <a:r>
              <a:rPr lang="en-US" sz="2400" b="0" i="0" dirty="0">
                <a:solidFill>
                  <a:srgbClr val="292929"/>
                </a:solidFill>
                <a:latin typeface="Source Serif Pro"/>
                <a:ea typeface="Source Serif Pro"/>
                <a:cs typeface="Source Serif Pro"/>
                <a:sym typeface="Source Serif Pro"/>
              </a:rPr>
              <a:t>As a result</a:t>
            </a:r>
            <a:r>
              <a:rPr lang="en-US" sz="2400" b="1" i="0" dirty="0">
                <a:solidFill>
                  <a:srgbClr val="292929"/>
                </a:solidFill>
                <a:latin typeface="Source Serif Pro"/>
                <a:ea typeface="Source Serif Pro"/>
                <a:cs typeface="Source Serif Pro"/>
                <a:sym typeface="Source Serif Pro"/>
              </a:rPr>
              <a:t>, the probabilities often encode particular facts about a given training corpus</a:t>
            </a:r>
            <a:r>
              <a:rPr lang="en-US" sz="2400" b="0" i="0" dirty="0">
                <a:solidFill>
                  <a:srgbClr val="292929"/>
                </a:solidFill>
                <a:latin typeface="Source Serif Pro"/>
                <a:ea typeface="Source Serif Pro"/>
                <a:cs typeface="Source Serif Pro"/>
                <a:sym typeface="Source Serif Pro"/>
              </a:rPr>
              <a:t>. </a:t>
            </a:r>
            <a:r>
              <a:rPr lang="en-US" sz="2400" b="1" i="0" dirty="0">
                <a:solidFill>
                  <a:srgbClr val="292929"/>
                </a:solidFill>
                <a:latin typeface="Source Serif Pro"/>
                <a:ea typeface="Source Serif Pro"/>
                <a:cs typeface="Source Serif Pro"/>
                <a:sym typeface="Source Serif Pro"/>
              </a:rPr>
              <a:t>Besides, the performance of the N-gram model varies with the change in the value of N.</a:t>
            </a:r>
            <a:endParaRPr sz="2400" b="1" dirty="0"/>
          </a:p>
          <a:p>
            <a:pPr marL="228600" lvl="0" indent="-266700" algn="just" rtl="0">
              <a:lnSpc>
                <a:spcPct val="90000"/>
              </a:lnSpc>
              <a:spcBef>
                <a:spcPts val="1000"/>
              </a:spcBef>
              <a:spcAft>
                <a:spcPts val="0"/>
              </a:spcAft>
              <a:buClr>
                <a:srgbClr val="292929"/>
              </a:buClr>
              <a:buSzPts val="2400"/>
              <a:buChar char="•"/>
            </a:pPr>
            <a:r>
              <a:rPr lang="en-US" sz="2400" b="0" i="0" dirty="0">
                <a:solidFill>
                  <a:srgbClr val="292929"/>
                </a:solidFill>
                <a:latin typeface="Source Serif Pro"/>
                <a:ea typeface="Source Serif Pro"/>
                <a:cs typeface="Source Serif Pro"/>
                <a:sym typeface="Source Serif Pro"/>
              </a:rPr>
              <a:t>Moreover, </a:t>
            </a:r>
            <a:r>
              <a:rPr lang="en-US" sz="2400" b="1" dirty="0">
                <a:solidFill>
                  <a:srgbClr val="292929"/>
                </a:solidFill>
                <a:latin typeface="Source Serif Pro"/>
                <a:ea typeface="Source Serif Pro"/>
                <a:cs typeface="Source Serif Pro"/>
                <a:sym typeface="Source Serif Pro"/>
              </a:rPr>
              <a:t>we</a:t>
            </a:r>
            <a:r>
              <a:rPr lang="en-US" sz="2400" b="1" i="0" dirty="0">
                <a:solidFill>
                  <a:srgbClr val="292929"/>
                </a:solidFill>
                <a:latin typeface="Source Serif Pro"/>
                <a:ea typeface="Source Serif Pro"/>
                <a:cs typeface="Source Serif Pro"/>
                <a:sym typeface="Source Serif Pro"/>
              </a:rPr>
              <a:t> may have a language task in which you know all the words that can occur, and hence we know the vocabulary size V in advance. </a:t>
            </a:r>
            <a:r>
              <a:rPr lang="en-US" sz="2400" b="0" i="0" dirty="0">
                <a:solidFill>
                  <a:srgbClr val="292929"/>
                </a:solidFill>
                <a:latin typeface="Source Serif Pro"/>
                <a:ea typeface="Source Serif Pro"/>
                <a:cs typeface="Source Serif Pro"/>
                <a:sym typeface="Source Serif Pro"/>
              </a:rPr>
              <a:t>The </a:t>
            </a:r>
            <a:r>
              <a:rPr lang="en-US" sz="2400" b="1" i="0" dirty="0">
                <a:solidFill>
                  <a:srgbClr val="38761D"/>
                </a:solidFill>
                <a:latin typeface="Source Serif Pro"/>
                <a:ea typeface="Source Serif Pro"/>
                <a:cs typeface="Source Serif Pro"/>
                <a:sym typeface="Source Serif Pro"/>
              </a:rPr>
              <a:t>closed vocabulary assumption</a:t>
            </a:r>
            <a:r>
              <a:rPr lang="en-US" sz="2400" b="1" i="0" dirty="0">
                <a:solidFill>
                  <a:srgbClr val="292929"/>
                </a:solidFill>
                <a:latin typeface="Source Serif Pro"/>
                <a:ea typeface="Source Serif Pro"/>
                <a:cs typeface="Source Serif Pro"/>
                <a:sym typeface="Source Serif Pro"/>
              </a:rPr>
              <a:t> assumes there are no unknown words, which is unlikely in practical scenarios.</a:t>
            </a:r>
            <a:endParaRPr sz="2400" b="1" dirty="0"/>
          </a:p>
          <a:p>
            <a:pPr marL="228600" lvl="0" indent="-50800" algn="l" rtl="0">
              <a:lnSpc>
                <a:spcPct val="90000"/>
              </a:lnSpc>
              <a:spcBef>
                <a:spcPts val="1000"/>
              </a:spcBef>
              <a:spcAft>
                <a:spcPts val="0"/>
              </a:spcAft>
              <a:buClr>
                <a:schemeClr val="dk1"/>
              </a:buClr>
              <a:buSzPts val="2800"/>
              <a:buNone/>
            </a:pPr>
            <a:endParaRPr sz="2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1011059f8b_0_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solidFill>
                  <a:srgbClr val="FF0066"/>
                </a:solidFill>
              </a:rPr>
              <a:t>Evaluating the language model</a:t>
            </a:r>
            <a:endParaRPr dirty="0">
              <a:solidFill>
                <a:srgbClr val="FF0066"/>
              </a:solidFill>
            </a:endParaRPr>
          </a:p>
        </p:txBody>
      </p:sp>
      <p:sp>
        <p:nvSpPr>
          <p:cNvPr id="1005" name="Google Shape;1005;g21011059f8b_0_20"/>
          <p:cNvSpPr txBox="1">
            <a:spLocks noGrp="1"/>
          </p:cNvSpPr>
          <p:nvPr>
            <p:ph type="body" idx="1"/>
          </p:nvPr>
        </p:nvSpPr>
        <p:spPr>
          <a:xfrm>
            <a:off x="838200" y="1361661"/>
            <a:ext cx="10515600" cy="5131214"/>
          </a:xfrm>
          <a:prstGeom prst="rect">
            <a:avLst/>
          </a:prstGeom>
        </p:spPr>
        <p:txBody>
          <a:bodyPr spcFirstLastPara="1" wrap="square" lIns="91425" tIns="45700" rIns="91425" bIns="45700" anchor="t" anchorCtr="0">
            <a:normAutofit fontScale="85000" lnSpcReduction="10000"/>
          </a:bodyPr>
          <a:lstStyle/>
          <a:p>
            <a:pPr marL="342900">
              <a:lnSpc>
                <a:spcPct val="150000"/>
              </a:lnSpc>
              <a:spcBef>
                <a:spcPts val="0"/>
              </a:spcBef>
              <a:buSzPts val="1100"/>
              <a:buFont typeface="Wingdings" panose="05000000000000000000" pitchFamily="2" charset="2"/>
              <a:buChar char="q"/>
            </a:pPr>
            <a:r>
              <a:rPr lang="en-US" sz="2200" dirty="0">
                <a:solidFill>
                  <a:srgbClr val="292929"/>
                </a:solidFill>
                <a:latin typeface="Source Serif Pro"/>
                <a:ea typeface="Source Serif Pro"/>
                <a:cs typeface="Source Serif Pro"/>
                <a:sym typeface="Source Serif Pro"/>
              </a:rPr>
              <a:t>There are two types of evaluation techniques for language model -  Extrinsic and Intrinsic. </a:t>
            </a:r>
            <a:endParaRPr sz="2200" dirty="0">
              <a:solidFill>
                <a:srgbClr val="292929"/>
              </a:solidFill>
              <a:latin typeface="Source Serif Pro"/>
              <a:ea typeface="Source Serif Pro"/>
              <a:cs typeface="Source Serif Pro"/>
              <a:sym typeface="Source Serif Pro"/>
            </a:endParaRPr>
          </a:p>
          <a:p>
            <a:pPr marL="0" indent="0">
              <a:lnSpc>
                <a:spcPct val="150000"/>
              </a:lnSpc>
              <a:spcBef>
                <a:spcPts val="0"/>
              </a:spcBef>
              <a:buSzPts val="1100"/>
              <a:buNone/>
            </a:pPr>
            <a:r>
              <a:rPr lang="en-US" sz="2200" b="1" dirty="0">
                <a:solidFill>
                  <a:srgbClr val="00B050"/>
                </a:solidFill>
                <a:latin typeface="Source Serif Pro"/>
                <a:ea typeface="Source Serif Pro"/>
                <a:cs typeface="Source Serif Pro"/>
                <a:sym typeface="Source Serif Pro"/>
              </a:rPr>
              <a:t>Extrinsic evaluation:</a:t>
            </a:r>
            <a:endParaRPr sz="2200" b="1" dirty="0">
              <a:solidFill>
                <a:srgbClr val="00B050"/>
              </a:solidFill>
              <a:latin typeface="Source Serif Pro"/>
              <a:ea typeface="Source Serif Pro"/>
              <a:cs typeface="Source Serif Pro"/>
              <a:sym typeface="Source Serif Pro"/>
            </a:endParaRPr>
          </a:p>
          <a:p>
            <a:pPr marL="342900">
              <a:lnSpc>
                <a:spcPct val="150000"/>
              </a:lnSpc>
              <a:spcBef>
                <a:spcPts val="0"/>
              </a:spcBef>
              <a:buSzPts val="1100"/>
              <a:buFont typeface="Wingdings" panose="05000000000000000000" pitchFamily="2" charset="2"/>
              <a:buChar char="q"/>
            </a:pPr>
            <a:r>
              <a:rPr lang="en-US" sz="2200" dirty="0">
                <a:solidFill>
                  <a:srgbClr val="292929"/>
                </a:solidFill>
                <a:latin typeface="Source Serif Pro"/>
                <a:ea typeface="Source Serif Pro"/>
                <a:cs typeface="Source Serif Pro"/>
                <a:sym typeface="Source Serif Pro"/>
              </a:rPr>
              <a:t>The easiest approach to assess a language model's performance is to embed it in an application and measure how much the application improves.</a:t>
            </a:r>
            <a:endParaRPr sz="2200" dirty="0">
              <a:solidFill>
                <a:srgbClr val="292929"/>
              </a:solidFill>
              <a:latin typeface="Source Serif Pro"/>
              <a:ea typeface="Source Serif Pro"/>
              <a:cs typeface="Source Serif Pro"/>
              <a:sym typeface="Source Serif Pro"/>
            </a:endParaRPr>
          </a:p>
          <a:p>
            <a:pPr marL="342900">
              <a:lnSpc>
                <a:spcPct val="150000"/>
              </a:lnSpc>
              <a:spcBef>
                <a:spcPts val="0"/>
              </a:spcBef>
              <a:buSzPts val="1100"/>
              <a:buFont typeface="Wingdings" panose="05000000000000000000" pitchFamily="2" charset="2"/>
              <a:buChar char="q"/>
            </a:pPr>
            <a:r>
              <a:rPr lang="en-US" sz="2200" dirty="0">
                <a:solidFill>
                  <a:srgbClr val="CC0000"/>
                </a:solidFill>
                <a:latin typeface="Source Serif Pro"/>
                <a:ea typeface="Source Serif Pro"/>
                <a:cs typeface="Source Serif Pro"/>
                <a:sym typeface="Source Serif Pro"/>
              </a:rPr>
              <a:t>Extrinsic evaluation</a:t>
            </a:r>
            <a:r>
              <a:rPr lang="en-US" sz="2200" dirty="0">
                <a:solidFill>
                  <a:srgbClr val="292929"/>
                </a:solidFill>
                <a:latin typeface="Source Serif Pro"/>
                <a:ea typeface="Source Serif Pro"/>
                <a:cs typeface="Source Serif Pro"/>
                <a:sym typeface="Source Serif Pro"/>
              </a:rPr>
              <a:t> refers to such end-to-end evaluation.</a:t>
            </a:r>
            <a:endParaRPr sz="2200" dirty="0">
              <a:solidFill>
                <a:srgbClr val="292929"/>
              </a:solidFill>
              <a:latin typeface="Source Serif Pro"/>
              <a:ea typeface="Source Serif Pro"/>
              <a:cs typeface="Source Serif Pro"/>
              <a:sym typeface="Source Serif Pro"/>
            </a:endParaRPr>
          </a:p>
          <a:p>
            <a:pPr marL="342900">
              <a:lnSpc>
                <a:spcPct val="150000"/>
              </a:lnSpc>
              <a:spcBef>
                <a:spcPts val="0"/>
              </a:spcBef>
              <a:buSzPts val="1100"/>
              <a:buFont typeface="Wingdings" panose="05000000000000000000" pitchFamily="2" charset="2"/>
              <a:buChar char="q"/>
            </a:pPr>
            <a:r>
              <a:rPr lang="en-US" sz="2200" dirty="0">
                <a:solidFill>
                  <a:srgbClr val="292929"/>
                </a:solidFill>
                <a:latin typeface="Source Serif Pro"/>
                <a:ea typeface="Source Serif Pro"/>
                <a:cs typeface="Source Serif Pro"/>
                <a:sym typeface="Source Serif Pro"/>
              </a:rPr>
              <a:t>Extrinsic assessment is the only way to determine whether a certain enhancement in a component will actually benefit the job at hand.</a:t>
            </a:r>
            <a:endParaRPr sz="2200" dirty="0">
              <a:solidFill>
                <a:srgbClr val="292929"/>
              </a:solidFill>
              <a:latin typeface="Source Serif Pro"/>
              <a:ea typeface="Source Serif Pro"/>
              <a:cs typeface="Source Serif Pro"/>
              <a:sym typeface="Source Serif Pro"/>
            </a:endParaRPr>
          </a:p>
          <a:p>
            <a:pPr marL="342900">
              <a:lnSpc>
                <a:spcPct val="150000"/>
              </a:lnSpc>
              <a:spcBef>
                <a:spcPts val="0"/>
              </a:spcBef>
              <a:buSzPts val="1100"/>
              <a:buFont typeface="Wingdings" panose="05000000000000000000" pitchFamily="2" charset="2"/>
              <a:buChar char="q"/>
            </a:pPr>
            <a:r>
              <a:rPr lang="en-US" sz="2200" dirty="0">
                <a:solidFill>
                  <a:srgbClr val="292929"/>
                </a:solidFill>
                <a:latin typeface="Source Serif Pro"/>
                <a:ea typeface="Source Serif Pro"/>
                <a:cs typeface="Source Serif Pro"/>
                <a:sym typeface="Source Serif Pro"/>
              </a:rPr>
              <a:t>Thus, in the case of voice recognition, we may compare the performance of two language models by running the speech recognizer twice, once with each language model, and determining which yields the better accurate transcription.</a:t>
            </a:r>
            <a:endParaRPr sz="2200" dirty="0">
              <a:solidFill>
                <a:srgbClr val="292929"/>
              </a:solidFill>
              <a:latin typeface="Source Serif Pro"/>
              <a:ea typeface="Source Serif Pro"/>
              <a:cs typeface="Source Serif Pro"/>
              <a:sym typeface="Source Serif Pro"/>
            </a:endParaRPr>
          </a:p>
          <a:p>
            <a:pPr marL="342900">
              <a:lnSpc>
                <a:spcPct val="150000"/>
              </a:lnSpc>
              <a:spcBef>
                <a:spcPts val="0"/>
              </a:spcBef>
              <a:buSzPts val="1100"/>
              <a:buFont typeface="Wingdings" panose="05000000000000000000" pitchFamily="2" charset="2"/>
              <a:buChar char="q"/>
            </a:pPr>
            <a:r>
              <a:rPr lang="en-US" sz="2200" dirty="0">
                <a:solidFill>
                  <a:srgbClr val="292929"/>
                </a:solidFill>
                <a:latin typeface="Source Serif Pro"/>
                <a:ea typeface="Source Serif Pro"/>
                <a:cs typeface="Source Serif Pro"/>
                <a:sym typeface="Source Serif Pro"/>
              </a:rPr>
              <a:t>Unfortunately, it may be highly expensive to run large NLP systems from beginning to finish</a:t>
            </a:r>
            <a:endParaRPr sz="2200" dirty="0">
              <a:solidFill>
                <a:srgbClr val="292929"/>
              </a:solidFill>
              <a:latin typeface="Source Serif Pro"/>
              <a:ea typeface="Source Serif Pro"/>
              <a:cs typeface="Source Serif Pro"/>
              <a:sym typeface="Source Serif Pro"/>
            </a:endParaRPr>
          </a:p>
          <a:p>
            <a:pPr marL="0" lvl="0" indent="0" algn="l" rtl="0">
              <a:spcBef>
                <a:spcPts val="1000"/>
              </a:spcBef>
              <a:spcAft>
                <a:spcPts val="0"/>
              </a:spcAft>
              <a:buNone/>
            </a:pP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1" name="Google Shape;1011;g21011059f8b_0_26"/>
          <p:cNvSpPr txBox="1">
            <a:spLocks noGrp="1"/>
          </p:cNvSpPr>
          <p:nvPr>
            <p:ph type="body" idx="1"/>
          </p:nvPr>
        </p:nvSpPr>
        <p:spPr>
          <a:xfrm>
            <a:off x="838200" y="655983"/>
            <a:ext cx="10515600" cy="5520842"/>
          </a:xfrm>
          <a:prstGeom prst="rect">
            <a:avLst/>
          </a:prstGeom>
        </p:spPr>
        <p:txBody>
          <a:bodyPr spcFirstLastPara="1" wrap="square" lIns="91425" tIns="45700" rIns="91425" bIns="45700" anchor="t" anchorCtr="0">
            <a:normAutofit lnSpcReduction="10000"/>
          </a:bodyPr>
          <a:lstStyle/>
          <a:p>
            <a:pPr marL="114300" lvl="0" indent="0" algn="l" rtl="0">
              <a:spcBef>
                <a:spcPts val="1000"/>
              </a:spcBef>
              <a:spcAft>
                <a:spcPts val="0"/>
              </a:spcAft>
              <a:buClr>
                <a:schemeClr val="dk1"/>
              </a:buClr>
              <a:buSzPts val="1100"/>
              <a:buFont typeface="Arial"/>
              <a:buNone/>
            </a:pPr>
            <a:r>
              <a:rPr lang="en-US" b="1" dirty="0">
                <a:solidFill>
                  <a:srgbClr val="00B050"/>
                </a:solidFill>
              </a:rPr>
              <a:t>Intrinsic Evaluation:</a:t>
            </a:r>
            <a:endParaRPr b="1" dirty="0">
              <a:solidFill>
                <a:srgbClr val="00B050"/>
              </a:solidFill>
            </a:endParaRPr>
          </a:p>
          <a:p>
            <a:pPr marL="342900">
              <a:lnSpc>
                <a:spcPct val="150000"/>
              </a:lnSpc>
              <a:spcBef>
                <a:spcPts val="0"/>
              </a:spcBef>
              <a:buSzPts val="1100"/>
              <a:buFont typeface="Wingdings" panose="05000000000000000000" pitchFamily="2" charset="2"/>
              <a:buChar char="q"/>
            </a:pPr>
            <a:r>
              <a:rPr lang="en-US" sz="2000" dirty="0">
                <a:solidFill>
                  <a:srgbClr val="222222"/>
                </a:solidFill>
                <a:latin typeface="Arial"/>
                <a:ea typeface="Arial"/>
                <a:cs typeface="Arial"/>
                <a:sym typeface="Arial"/>
              </a:rPr>
              <a:t>In the context of Natural Language Processing (NLP), perplexity is a way to measure the quality of a language model independent of any application.</a:t>
            </a:r>
            <a:endParaRPr sz="2000" dirty="0">
              <a:solidFill>
                <a:srgbClr val="222222"/>
              </a:solidFill>
              <a:latin typeface="Arial"/>
              <a:ea typeface="Arial"/>
              <a:cs typeface="Arial"/>
              <a:sym typeface="Arial"/>
            </a:endParaRPr>
          </a:p>
          <a:p>
            <a:pPr marL="342900">
              <a:lnSpc>
                <a:spcPct val="150000"/>
              </a:lnSpc>
              <a:spcBef>
                <a:spcPts val="0"/>
              </a:spcBef>
              <a:buSzPts val="1100"/>
              <a:buFont typeface="Wingdings" panose="05000000000000000000" pitchFamily="2" charset="2"/>
              <a:buChar char="q"/>
            </a:pPr>
            <a:r>
              <a:rPr lang="en-US" sz="2000" dirty="0">
                <a:solidFill>
                  <a:srgbClr val="222222"/>
                </a:solidFill>
                <a:latin typeface="Arial"/>
                <a:ea typeface="Arial"/>
                <a:cs typeface="Arial"/>
                <a:sym typeface="Arial"/>
              </a:rPr>
              <a:t>Perplexity measures </a:t>
            </a:r>
            <a:r>
              <a:rPr lang="en-US" sz="2000" b="1" i="1" dirty="0">
                <a:solidFill>
                  <a:srgbClr val="0000FF"/>
                </a:solidFill>
                <a:latin typeface="Arial"/>
                <a:ea typeface="Arial"/>
                <a:cs typeface="Arial"/>
                <a:sym typeface="Arial"/>
              </a:rPr>
              <a:t>how well a probability model predicts the test data</a:t>
            </a:r>
            <a:r>
              <a:rPr lang="en-US" sz="2000" dirty="0">
                <a:solidFill>
                  <a:srgbClr val="222222"/>
                </a:solidFill>
                <a:latin typeface="Arial"/>
                <a:ea typeface="Arial"/>
                <a:cs typeface="Arial"/>
                <a:sym typeface="Arial"/>
              </a:rPr>
              <a:t>. </a:t>
            </a:r>
            <a:endParaRPr sz="2000" dirty="0">
              <a:solidFill>
                <a:srgbClr val="222222"/>
              </a:solidFill>
              <a:latin typeface="Arial"/>
              <a:ea typeface="Arial"/>
              <a:cs typeface="Arial"/>
              <a:sym typeface="Arial"/>
            </a:endParaRPr>
          </a:p>
          <a:p>
            <a:pPr marL="342900">
              <a:lnSpc>
                <a:spcPct val="150000"/>
              </a:lnSpc>
              <a:spcBef>
                <a:spcPts val="0"/>
              </a:spcBef>
              <a:buSzPts val="1100"/>
              <a:buFont typeface="Wingdings" panose="05000000000000000000" pitchFamily="2" charset="2"/>
              <a:buChar char="q"/>
            </a:pPr>
            <a:r>
              <a:rPr lang="en-US" sz="2000" dirty="0">
                <a:solidFill>
                  <a:srgbClr val="222222"/>
                </a:solidFill>
                <a:latin typeface="Arial"/>
                <a:ea typeface="Arial"/>
                <a:cs typeface="Arial"/>
                <a:sym typeface="Arial"/>
              </a:rPr>
              <a:t>The model that assigns a higher probability to the test data is the better model. [</a:t>
            </a:r>
            <a:r>
              <a:rPr lang="en-US" sz="2000" b="1" i="1" dirty="0">
                <a:solidFill>
                  <a:srgbClr val="0000FF"/>
                </a:solidFill>
                <a:latin typeface="Arial"/>
                <a:ea typeface="Arial"/>
                <a:cs typeface="Arial"/>
                <a:sym typeface="Arial"/>
              </a:rPr>
              <a:t>A good model will assign a high probability to a real sentence</a:t>
            </a:r>
            <a:r>
              <a:rPr lang="en-US" sz="2000" dirty="0">
                <a:solidFill>
                  <a:srgbClr val="222222"/>
                </a:solidFill>
                <a:latin typeface="Arial"/>
                <a:ea typeface="Arial"/>
                <a:cs typeface="Arial"/>
                <a:sym typeface="Arial"/>
              </a:rPr>
              <a:t>]</a:t>
            </a:r>
            <a:endParaRPr sz="2000" dirty="0">
              <a:solidFill>
                <a:srgbClr val="222222"/>
              </a:solidFill>
              <a:latin typeface="Arial"/>
              <a:ea typeface="Arial"/>
              <a:cs typeface="Arial"/>
              <a:sym typeface="Arial"/>
            </a:endParaRPr>
          </a:p>
          <a:p>
            <a:pPr marL="342900">
              <a:lnSpc>
                <a:spcPct val="150000"/>
              </a:lnSpc>
              <a:spcBef>
                <a:spcPts val="0"/>
              </a:spcBef>
              <a:buSzPts val="1100"/>
              <a:buFont typeface="Wingdings" panose="05000000000000000000" pitchFamily="2" charset="2"/>
              <a:buChar char="q"/>
            </a:pPr>
            <a:r>
              <a:rPr lang="en-US" sz="2000" dirty="0">
                <a:solidFill>
                  <a:srgbClr val="222222"/>
                </a:solidFill>
                <a:latin typeface="Arial"/>
                <a:ea typeface="Arial"/>
                <a:cs typeface="Arial"/>
                <a:sym typeface="Arial"/>
              </a:rPr>
              <a:t>For example, let us assume that we estimate the probability of a test data using </a:t>
            </a:r>
            <a:r>
              <a:rPr lang="en-US" sz="2000" b="1" dirty="0">
                <a:solidFill>
                  <a:srgbClr val="222222"/>
                </a:solidFill>
                <a:latin typeface="Arial"/>
                <a:ea typeface="Arial"/>
                <a:cs typeface="Arial"/>
                <a:sym typeface="Arial"/>
              </a:rPr>
              <a:t>a bi-gram model</a:t>
            </a:r>
            <a:r>
              <a:rPr lang="en-US" sz="2000" dirty="0">
                <a:solidFill>
                  <a:srgbClr val="222222"/>
                </a:solidFill>
                <a:latin typeface="Arial"/>
                <a:ea typeface="Arial"/>
                <a:cs typeface="Arial"/>
                <a:sym typeface="Arial"/>
              </a:rPr>
              <a:t> and </a:t>
            </a:r>
            <a:r>
              <a:rPr lang="en-US" sz="2000" b="1" dirty="0">
                <a:solidFill>
                  <a:srgbClr val="222222"/>
                </a:solidFill>
                <a:latin typeface="Arial"/>
                <a:ea typeface="Arial"/>
                <a:cs typeface="Arial"/>
                <a:sym typeface="Arial"/>
              </a:rPr>
              <a:t>a tri-gram model</a:t>
            </a:r>
            <a:r>
              <a:rPr lang="en-US" sz="2000" dirty="0">
                <a:solidFill>
                  <a:srgbClr val="222222"/>
                </a:solidFill>
                <a:latin typeface="Arial"/>
                <a:ea typeface="Arial"/>
                <a:cs typeface="Arial"/>
                <a:sym typeface="Arial"/>
              </a:rPr>
              <a:t>. The better model among these is the one that has </a:t>
            </a:r>
            <a:r>
              <a:rPr lang="en-US" sz="2000" b="1" i="1" dirty="0">
                <a:solidFill>
                  <a:srgbClr val="0000FF"/>
                </a:solidFill>
                <a:latin typeface="Arial"/>
                <a:ea typeface="Arial"/>
                <a:cs typeface="Arial"/>
                <a:sym typeface="Arial"/>
              </a:rPr>
              <a:t>a tighter fit to the test data</a:t>
            </a:r>
            <a:r>
              <a:rPr lang="en-US" sz="2000" dirty="0">
                <a:solidFill>
                  <a:srgbClr val="222222"/>
                </a:solidFill>
                <a:latin typeface="Arial"/>
                <a:ea typeface="Arial"/>
                <a:cs typeface="Arial"/>
                <a:sym typeface="Arial"/>
              </a:rPr>
              <a:t>, or predicts the details of the test data better. </a:t>
            </a:r>
            <a:endParaRPr sz="2000" dirty="0">
              <a:solidFill>
                <a:srgbClr val="222222"/>
              </a:solidFill>
              <a:latin typeface="Arial"/>
              <a:ea typeface="Arial"/>
              <a:cs typeface="Arial"/>
              <a:sym typeface="Arial"/>
            </a:endParaRPr>
          </a:p>
          <a:p>
            <a:pPr marL="342900">
              <a:lnSpc>
                <a:spcPct val="150000"/>
              </a:lnSpc>
              <a:spcBef>
                <a:spcPts val="0"/>
              </a:spcBef>
              <a:buSzPts val="1100"/>
              <a:buFont typeface="Wingdings" panose="05000000000000000000" pitchFamily="2" charset="2"/>
              <a:buChar char="q"/>
            </a:pPr>
            <a:r>
              <a:rPr lang="en-US" sz="2000" b="1" i="1" dirty="0">
                <a:solidFill>
                  <a:srgbClr val="0000FF"/>
                </a:solidFill>
                <a:latin typeface="Arial"/>
                <a:ea typeface="Arial"/>
                <a:cs typeface="Arial"/>
                <a:sym typeface="Arial"/>
              </a:rPr>
              <a:t>Lower the perplexity, higher the probability</a:t>
            </a:r>
            <a:endParaRPr sz="2000" b="1" i="1" dirty="0">
              <a:solidFill>
                <a:srgbClr val="0000FF"/>
              </a:solidFill>
              <a:latin typeface="Arial"/>
              <a:ea typeface="Arial"/>
              <a:cs typeface="Arial"/>
              <a:sym typeface="Arial"/>
            </a:endParaRPr>
          </a:p>
          <a:p>
            <a:pPr marL="342900">
              <a:lnSpc>
                <a:spcPct val="150000"/>
              </a:lnSpc>
              <a:spcBef>
                <a:spcPts val="0"/>
              </a:spcBef>
              <a:buSzPts val="1100"/>
              <a:buFont typeface="Wingdings" panose="05000000000000000000" pitchFamily="2" charset="2"/>
              <a:buChar char="q"/>
            </a:pPr>
            <a:r>
              <a:rPr lang="en-US" sz="2000" dirty="0">
                <a:solidFill>
                  <a:srgbClr val="222222"/>
                </a:solidFill>
                <a:latin typeface="Arial"/>
                <a:ea typeface="Arial"/>
                <a:cs typeface="Arial"/>
                <a:sym typeface="Arial"/>
              </a:rPr>
              <a:t>Perplexity is </a:t>
            </a:r>
            <a:r>
              <a:rPr lang="en-US" sz="2000" b="1" i="1" dirty="0">
                <a:solidFill>
                  <a:srgbClr val="0000FF"/>
                </a:solidFill>
                <a:latin typeface="Arial"/>
                <a:ea typeface="Arial"/>
                <a:cs typeface="Arial"/>
                <a:sym typeface="Arial"/>
              </a:rPr>
              <a:t>an intrinsic evaluation metric</a:t>
            </a:r>
            <a:r>
              <a:rPr lang="en-US" sz="2000" dirty="0">
                <a:solidFill>
                  <a:srgbClr val="222222"/>
                </a:solidFill>
                <a:latin typeface="Arial"/>
                <a:ea typeface="Arial"/>
                <a:cs typeface="Arial"/>
                <a:sym typeface="Arial"/>
              </a:rPr>
              <a:t> (a metric that evaluates the given model independent of any application such as tagging, speech recognition etc.).</a:t>
            </a:r>
            <a:endParaRPr sz="2000" dirty="0">
              <a:solidFill>
                <a:srgbClr val="222222"/>
              </a:solidFill>
              <a:latin typeface="Arial"/>
              <a:ea typeface="Arial"/>
              <a:cs typeface="Arial"/>
              <a:sym typeface="Arial"/>
            </a:endParaRPr>
          </a:p>
          <a:p>
            <a:pPr marL="0" lvl="0" indent="0" algn="l" rtl="0">
              <a:spcBef>
                <a:spcPts val="1000"/>
              </a:spcBef>
              <a:spcAft>
                <a:spcPts val="0"/>
              </a:spcAft>
              <a:buNone/>
            </a:pP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g20f439bbebd_0_0"/>
          <p:cNvPicPr preferRelativeResize="0"/>
          <p:nvPr/>
        </p:nvPicPr>
        <p:blipFill>
          <a:blip r:embed="rId3">
            <a:alphaModFix/>
          </a:blip>
          <a:stretch>
            <a:fillRect/>
          </a:stretch>
        </p:blipFill>
        <p:spPr>
          <a:xfrm>
            <a:off x="1012373" y="274975"/>
            <a:ext cx="9364101" cy="4937875"/>
          </a:xfrm>
          <a:prstGeom prst="rect">
            <a:avLst/>
          </a:prstGeom>
          <a:noFill/>
          <a:ln>
            <a:noFill/>
          </a:ln>
        </p:spPr>
      </p:pic>
      <p:pic>
        <p:nvPicPr>
          <p:cNvPr id="1017" name="Google Shape;1017;g20f439bbebd_0_0"/>
          <p:cNvPicPr preferRelativeResize="0"/>
          <p:nvPr/>
        </p:nvPicPr>
        <p:blipFill>
          <a:blip r:embed="rId4">
            <a:alphaModFix/>
          </a:blip>
          <a:stretch>
            <a:fillRect/>
          </a:stretch>
        </p:blipFill>
        <p:spPr>
          <a:xfrm>
            <a:off x="1477600" y="5253250"/>
            <a:ext cx="4990870" cy="1325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011059f8b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23" name="Google Shape;1023;g21011059f8b_0_14"/>
          <p:cNvSpPr txBox="1">
            <a:spLocks noGrp="1"/>
          </p:cNvSpPr>
          <p:nvPr>
            <p:ph type="body" idx="1"/>
          </p:nvPr>
        </p:nvSpPr>
        <p:spPr>
          <a:xfrm>
            <a:off x="838200" y="1825625"/>
            <a:ext cx="10515600" cy="3004792"/>
          </a:xfrm>
          <a:prstGeom prst="rect">
            <a:avLst/>
          </a:prstGeom>
        </p:spPr>
        <p:txBody>
          <a:bodyPr spcFirstLastPara="1" wrap="square" lIns="91425" tIns="45700" rIns="91425" bIns="45700" anchor="t" anchorCtr="0">
            <a:normAutofit/>
          </a:bodyPr>
          <a:lstStyle/>
          <a:p>
            <a:pPr marL="114300" lvl="0" indent="0" algn="l" rtl="0">
              <a:spcBef>
                <a:spcPts val="1000"/>
              </a:spcBef>
              <a:spcAft>
                <a:spcPts val="0"/>
              </a:spcAft>
              <a:buClr>
                <a:schemeClr val="dk1"/>
              </a:buClr>
              <a:buSzPts val="1100"/>
              <a:buFont typeface="Arial"/>
              <a:buNone/>
            </a:pPr>
            <a:r>
              <a:rPr lang="en-US" b="1" i="1" u="sng" dirty="0">
                <a:solidFill>
                  <a:srgbClr val="00B050"/>
                </a:solidFill>
                <a:latin typeface="Arial"/>
                <a:ea typeface="Arial"/>
                <a:cs typeface="Arial"/>
                <a:sym typeface="Arial"/>
              </a:rPr>
              <a:t>What is the value of N in this equation for a test set?</a:t>
            </a:r>
            <a:endParaRPr b="1" i="1" u="sng" dirty="0">
              <a:solidFill>
                <a:srgbClr val="00B050"/>
              </a:solidFill>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en-US" sz="2000" dirty="0">
                <a:solidFill>
                  <a:srgbClr val="222222"/>
                </a:solidFill>
                <a:latin typeface="Arial"/>
                <a:ea typeface="Arial"/>
                <a:cs typeface="Arial"/>
                <a:sym typeface="Arial"/>
              </a:rPr>
              <a:t>The test data can be a single sentence or a string consisting of multiple sentences. Since this is the case, we need to include sentence boundary markers &lt;s&gt; and &lt;/s&gt; in the probability estimation. Also, we need to include the end of sentence marker &lt;/s&gt;, if any, in counting the total word tokens N. [Beginning of the sentence marker not include in the count as a token.]</a:t>
            </a:r>
            <a:endParaRPr sz="2000" dirty="0">
              <a:solidFill>
                <a:srgbClr val="222222"/>
              </a:solidFill>
              <a:latin typeface="Arial"/>
              <a:ea typeface="Arial"/>
              <a:cs typeface="Arial"/>
              <a:sym typeface="Arial"/>
            </a:endParaRPr>
          </a:p>
          <a:p>
            <a:pPr marL="0" lvl="0" indent="0" algn="l" rtl="0">
              <a:spcBef>
                <a:spcPts val="1000"/>
              </a:spcBef>
              <a:spcAft>
                <a:spcPts val="0"/>
              </a:spcAft>
              <a:buNone/>
            </a:pPr>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20f439bbebd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Example:Perplexity</a:t>
            </a:r>
            <a:endParaRPr/>
          </a:p>
        </p:txBody>
      </p:sp>
      <p:sp>
        <p:nvSpPr>
          <p:cNvPr id="1029" name="Google Shape;1029;g20f439bbebd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indent="-457200"/>
            <a:r>
              <a:rPr lang="en-US" dirty="0"/>
              <a:t>Let's have a look at an illustration of how perplexity may be </a:t>
            </a:r>
            <a:r>
              <a:rPr lang="en-US" dirty="0" err="1"/>
              <a:t>utilised</a:t>
            </a:r>
            <a:r>
              <a:rPr lang="en-US" dirty="0"/>
              <a:t> to contrast several n-gram models. </a:t>
            </a:r>
            <a:endParaRPr dirty="0"/>
          </a:p>
          <a:p>
            <a:pPr indent="-457200"/>
            <a:r>
              <a:rPr lang="en-US" dirty="0"/>
              <a:t>Using a 19,979-word vocabulary, we trained unigram, bigram, and trigram grams on 38 million words from the Wall Street Journal. </a:t>
            </a:r>
            <a:endParaRPr dirty="0"/>
          </a:p>
          <a:p>
            <a:pPr indent="-457200">
              <a:buSzPts val="1100"/>
            </a:pPr>
            <a:r>
              <a:rPr lang="en-US" dirty="0"/>
              <a:t>We determined the perplexity of each of these models on a test set</a:t>
            </a:r>
            <a:endParaRPr dirty="0"/>
          </a:p>
          <a:p>
            <a:pPr indent="-457200"/>
            <a:r>
              <a:rPr lang="en-US" dirty="0"/>
              <a:t>of 1.5 million words. </a:t>
            </a:r>
            <a:endParaRPr dirty="0"/>
          </a:p>
          <a:p>
            <a:pPr indent="-457200">
              <a:buSzPts val="1100"/>
            </a:pPr>
            <a:r>
              <a:rPr lang="en-US" dirty="0"/>
              <a:t>According to each of these grammars, the perplexity of a 1.5-million-word WSJ test set is displayed in the Table</a:t>
            </a:r>
            <a:endParaRPr dirty="0"/>
          </a:p>
          <a:p>
            <a:pPr marL="0" lvl="0" indent="0" algn="l" rtl="0">
              <a:spcBef>
                <a:spcPts val="1000"/>
              </a:spcBef>
              <a:spcAft>
                <a:spcPts val="0"/>
              </a:spcAft>
              <a:buNone/>
            </a:pPr>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42A1-C526-4233-8E1D-157674DE47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610C10F-0317-4DB1-BC5A-54D24C72507F}"/>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4A77D1A5-31A8-4A36-9078-0F2C60257C7D}"/>
              </a:ext>
            </a:extLst>
          </p:cNvPr>
          <p:cNvPicPr>
            <a:picLocks noChangeAspect="1"/>
          </p:cNvPicPr>
          <p:nvPr/>
        </p:nvPicPr>
        <p:blipFill>
          <a:blip r:embed="rId2"/>
          <a:stretch>
            <a:fillRect/>
          </a:stretch>
        </p:blipFill>
        <p:spPr>
          <a:xfrm>
            <a:off x="1214404" y="476518"/>
            <a:ext cx="11073054" cy="5280338"/>
          </a:xfrm>
          <a:prstGeom prst="rect">
            <a:avLst/>
          </a:prstGeom>
        </p:spPr>
      </p:pic>
    </p:spTree>
    <p:extLst>
      <p:ext uri="{BB962C8B-B14F-4D97-AF65-F5344CB8AC3E}">
        <p14:creationId xmlns:p14="http://schemas.microsoft.com/office/powerpoint/2010/main" val="1519538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5789-5F79-4B95-B022-2105BFB9A00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9369DC6-B466-4F35-AD2B-53816B0048F9}"/>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43D3E234-7069-43E8-BAFC-BDED46A6F11C}"/>
              </a:ext>
            </a:extLst>
          </p:cNvPr>
          <p:cNvPicPr>
            <a:picLocks noChangeAspect="1"/>
          </p:cNvPicPr>
          <p:nvPr/>
        </p:nvPicPr>
        <p:blipFill>
          <a:blip r:embed="rId2"/>
          <a:stretch>
            <a:fillRect/>
          </a:stretch>
        </p:blipFill>
        <p:spPr>
          <a:xfrm>
            <a:off x="965914" y="365125"/>
            <a:ext cx="9667741" cy="5435450"/>
          </a:xfrm>
          <a:prstGeom prst="rect">
            <a:avLst/>
          </a:prstGeom>
        </p:spPr>
      </p:pic>
    </p:spTree>
    <p:extLst>
      <p:ext uri="{BB962C8B-B14F-4D97-AF65-F5344CB8AC3E}">
        <p14:creationId xmlns:p14="http://schemas.microsoft.com/office/powerpoint/2010/main" val="27363889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2E21-9217-4D7F-87F8-D82CC6D4D7A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01DACA6-C01F-4D8D-AD17-6442878FD564}"/>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0E5B3395-6984-4B13-A35C-C44452DA6FCE}"/>
              </a:ext>
            </a:extLst>
          </p:cNvPr>
          <p:cNvPicPr>
            <a:picLocks noChangeAspect="1"/>
          </p:cNvPicPr>
          <p:nvPr/>
        </p:nvPicPr>
        <p:blipFill>
          <a:blip r:embed="rId2"/>
          <a:stretch>
            <a:fillRect/>
          </a:stretch>
        </p:blipFill>
        <p:spPr>
          <a:xfrm>
            <a:off x="1171977" y="365125"/>
            <a:ext cx="10376079" cy="5833696"/>
          </a:xfrm>
          <a:prstGeom prst="rect">
            <a:avLst/>
          </a:prstGeom>
        </p:spPr>
      </p:pic>
    </p:spTree>
    <p:extLst>
      <p:ext uri="{BB962C8B-B14F-4D97-AF65-F5344CB8AC3E}">
        <p14:creationId xmlns:p14="http://schemas.microsoft.com/office/powerpoint/2010/main" val="72006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dirty="0" err="1">
                <a:solidFill>
                  <a:srgbClr val="FF0066"/>
                </a:solidFill>
              </a:rPr>
              <a:t>Subword</a:t>
            </a:r>
            <a:r>
              <a:rPr lang="en-US" b="1" dirty="0">
                <a:solidFill>
                  <a:srgbClr val="FF0066"/>
                </a:solidFill>
              </a:rPr>
              <a:t> tokenization – BPE (Imp)</a:t>
            </a:r>
            <a:endParaRPr b="1" dirty="0">
              <a:solidFill>
                <a:srgbClr val="FF0066"/>
              </a:solidFill>
            </a:endParaRPr>
          </a:p>
        </p:txBody>
      </p:sp>
      <p:sp>
        <p:nvSpPr>
          <p:cNvPr id="171" name="Google Shape;1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(a) Byte-Pair Encoding (BPE)</a:t>
            </a:r>
            <a:endParaRPr/>
          </a:p>
          <a:p>
            <a:pPr marL="228600" lvl="0" indent="-228600" algn="l" rtl="0">
              <a:lnSpc>
                <a:spcPct val="90000"/>
              </a:lnSpc>
              <a:spcBef>
                <a:spcPts val="1000"/>
              </a:spcBef>
              <a:spcAft>
                <a:spcPts val="0"/>
              </a:spcAft>
              <a:buClr>
                <a:schemeClr val="dk1"/>
              </a:buClr>
              <a:buSzPct val="100000"/>
              <a:buChar char="•"/>
            </a:pPr>
            <a:r>
              <a:rPr lang="en-US"/>
              <a:t>This approach is based on information theory and compression techniques. </a:t>
            </a:r>
            <a:endParaRPr/>
          </a:p>
          <a:p>
            <a:pPr marL="228600" lvl="0" indent="-228600" algn="l" rtl="0">
              <a:lnSpc>
                <a:spcPct val="90000"/>
              </a:lnSpc>
              <a:spcBef>
                <a:spcPts val="1000"/>
              </a:spcBef>
              <a:spcAft>
                <a:spcPts val="0"/>
              </a:spcAft>
              <a:buClr>
                <a:schemeClr val="dk1"/>
              </a:buClr>
              <a:buSzPct val="100000"/>
              <a:buChar char="•"/>
            </a:pPr>
            <a:r>
              <a:rPr lang="en-US"/>
              <a:t>For tokenization, BPE employs Huffman encoding, which means that it employs more embedding or symbols for less often used words and less symbols or embedding for more commonly used terms.</a:t>
            </a:r>
            <a:endParaRPr/>
          </a:p>
          <a:p>
            <a:pPr marL="228600" lvl="0" indent="-228600" algn="l" rtl="0">
              <a:lnSpc>
                <a:spcPct val="90000"/>
              </a:lnSpc>
              <a:spcBef>
                <a:spcPts val="1000"/>
              </a:spcBef>
              <a:spcAft>
                <a:spcPts val="0"/>
              </a:spcAft>
              <a:buClr>
                <a:schemeClr val="dk1"/>
              </a:buClr>
              <a:buSzPct val="100000"/>
              <a:buChar char="•"/>
            </a:pPr>
            <a:r>
              <a:rPr lang="en-US"/>
              <a:t>Bottom-up subword tokenization is a method used in BPE tokenization. </a:t>
            </a:r>
            <a:endParaRPr/>
          </a:p>
          <a:p>
            <a:pPr marL="228600" lvl="0" indent="-228600" algn="l" rtl="0">
              <a:lnSpc>
                <a:spcPct val="90000"/>
              </a:lnSpc>
              <a:spcBef>
                <a:spcPts val="1000"/>
              </a:spcBef>
              <a:spcAft>
                <a:spcPts val="0"/>
              </a:spcAft>
              <a:buClr>
                <a:schemeClr val="dk1"/>
              </a:buClr>
              <a:buSzPct val="100000"/>
              <a:buChar char="•"/>
            </a:pPr>
            <a:r>
              <a:rPr lang="en-US"/>
              <a:t>The process begins by dividing the input words into single Unicode characters, each of which corresponds to a symbol in the final vocabulary.</a:t>
            </a:r>
            <a:endParaRPr/>
          </a:p>
          <a:p>
            <a:pPr marL="228600" lvl="0" indent="-228600" algn="l" rtl="0">
              <a:lnSpc>
                <a:spcPct val="90000"/>
              </a:lnSpc>
              <a:spcBef>
                <a:spcPts val="1000"/>
              </a:spcBef>
              <a:spcAft>
                <a:spcPts val="0"/>
              </a:spcAft>
              <a:buClr>
                <a:schemeClr val="dk1"/>
              </a:buClr>
              <a:buSzPct val="100000"/>
              <a:buChar char="•"/>
            </a:pPr>
            <a:r>
              <a:rPr lang="en-US"/>
              <a:t>Find the </a:t>
            </a:r>
            <a:r>
              <a:rPr lang="en-US" u="sng"/>
              <a:t>most often occurring symbol pair</a:t>
            </a:r>
            <a:r>
              <a:rPr lang="en-US"/>
              <a:t> in the current lexicon.</a:t>
            </a:r>
            <a:endParaRPr/>
          </a:p>
          <a:p>
            <a:pPr marL="228600" lvl="0" indent="-228600" algn="l" rtl="0">
              <a:lnSpc>
                <a:spcPct val="90000"/>
              </a:lnSpc>
              <a:spcBef>
                <a:spcPts val="1000"/>
              </a:spcBef>
              <a:spcAft>
                <a:spcPts val="0"/>
              </a:spcAft>
              <a:buClr>
                <a:schemeClr val="dk1"/>
              </a:buClr>
              <a:buSzPct val="100000"/>
              <a:buChar char="•"/>
            </a:pPr>
            <a:r>
              <a:rPr lang="en-US"/>
              <a:t>When you add this to your vocabulary, it grows by one.</a:t>
            </a:r>
            <a:endParaRPr/>
          </a:p>
          <a:p>
            <a:pPr marL="228600" lvl="0" indent="-228600" algn="l" rtl="0">
              <a:lnSpc>
                <a:spcPct val="90000"/>
              </a:lnSpc>
              <a:spcBef>
                <a:spcPts val="1000"/>
              </a:spcBef>
              <a:spcAft>
                <a:spcPts val="0"/>
              </a:spcAft>
              <a:buClr>
                <a:schemeClr val="dk1"/>
              </a:buClr>
              <a:buSzPct val="100000"/>
              <a:buChar char="•"/>
            </a:pPr>
            <a:r>
              <a:rPr lang="en-US"/>
              <a:t>Repeat steps ii and iii until the specified number of tokens are created or no new symbol</a:t>
            </a:r>
            <a:endParaRPr/>
          </a:p>
          <a:p>
            <a:pPr marL="0" lvl="0" indent="0" algn="l" rtl="0">
              <a:lnSpc>
                <a:spcPct val="90000"/>
              </a:lnSpc>
              <a:spcBef>
                <a:spcPts val="1000"/>
              </a:spcBef>
              <a:spcAft>
                <a:spcPts val="0"/>
              </a:spcAft>
              <a:buClr>
                <a:schemeClr val="dk1"/>
              </a:buClr>
              <a:buSzPct val="100000"/>
              <a:buNone/>
            </a:pPr>
            <a:r>
              <a:rPr lang="en-US"/>
              <a:t>combinations exist with the desired frequency.</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6"/>
          <p:cNvSpPr txBox="1">
            <a:spLocks noGrp="1"/>
          </p:cNvSpPr>
          <p:nvPr>
            <p:ph type="title"/>
          </p:nvPr>
        </p:nvSpPr>
        <p:spPr>
          <a:xfrm>
            <a:off x="746760" y="2614549"/>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800"/>
              <a:buFont typeface="Calibri"/>
              <a:buNone/>
            </a:pPr>
            <a:br>
              <a:rPr lang="en-US" sz="4800" b="1" dirty="0">
                <a:solidFill>
                  <a:srgbClr val="FF0000"/>
                </a:solidFill>
              </a:rPr>
            </a:br>
            <a:r>
              <a:rPr lang="en-US" sz="4800" b="1" dirty="0">
                <a:solidFill>
                  <a:srgbClr val="FF0000"/>
                </a:solidFill>
              </a:rPr>
              <a:t>Edit Distance</a:t>
            </a:r>
            <a:endParaRPr sz="4800" b="1" dirty="0">
              <a:solidFill>
                <a:srgbClr val="FF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Edit Distance</a:t>
            </a:r>
            <a:endParaRPr/>
          </a:p>
        </p:txBody>
      </p:sp>
      <p:sp>
        <p:nvSpPr>
          <p:cNvPr id="312" name="Google Shape;312;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Many NLP tasks are concerned with measuring how similar two strings are.</a:t>
            </a:r>
            <a:endParaRPr/>
          </a:p>
          <a:p>
            <a:pPr marL="228600" lvl="0" indent="-228600" algn="l" rtl="0">
              <a:lnSpc>
                <a:spcPct val="90000"/>
              </a:lnSpc>
              <a:spcBef>
                <a:spcPts val="1000"/>
              </a:spcBef>
              <a:spcAft>
                <a:spcPts val="0"/>
              </a:spcAft>
              <a:buClr>
                <a:schemeClr val="dk1"/>
              </a:buClr>
              <a:buSzPts val="2800"/>
              <a:buChar char="•"/>
            </a:pPr>
            <a:r>
              <a:rPr lang="en-US"/>
              <a:t>For example consider Spell correction app: – </a:t>
            </a:r>
            <a:endParaRPr/>
          </a:p>
          <a:p>
            <a:pPr marL="228600" lvl="0" indent="-228600" algn="l" rtl="0">
              <a:lnSpc>
                <a:spcPct val="90000"/>
              </a:lnSpc>
              <a:spcBef>
                <a:spcPts val="1000"/>
              </a:spcBef>
              <a:spcAft>
                <a:spcPts val="0"/>
              </a:spcAft>
              <a:buClr>
                <a:schemeClr val="dk1"/>
              </a:buClr>
              <a:buSzPts val="2800"/>
              <a:buChar char="•"/>
            </a:pPr>
            <a:r>
              <a:rPr lang="en-US"/>
              <a:t>Suppose the user typed “graffe” – Which is closest? : graf, grail &amp; giraffe. The word giraffe, which differs by only one letter from graffe, seems intuitively to be more similar than, say grail or graf.</a:t>
            </a:r>
            <a:endParaRPr/>
          </a:p>
          <a:p>
            <a:pPr marL="0" lvl="0" indent="0" algn="l" rtl="0">
              <a:lnSpc>
                <a:spcPct val="90000"/>
              </a:lnSpc>
              <a:spcBef>
                <a:spcPts val="1000"/>
              </a:spcBef>
              <a:spcAft>
                <a:spcPts val="0"/>
              </a:spcAft>
              <a:buClr>
                <a:schemeClr val="dk1"/>
              </a:buClr>
              <a:buSzPts val="2800"/>
              <a:buNone/>
            </a:pPr>
            <a:r>
              <a:rPr lang="en-US" i="1" u="sng"/>
              <a:t>Definition :</a:t>
            </a:r>
            <a:r>
              <a:rPr lang="en-US"/>
              <a:t> The minimum edit distance between two strings is defined as the minimum number of editing operations (insertion, deletion, substitution) needed to transform one string into another.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What is edit distance?</a:t>
            </a:r>
            <a:endParaRPr/>
          </a:p>
        </p:txBody>
      </p:sp>
      <p:sp>
        <p:nvSpPr>
          <p:cNvPr id="318" name="Google Shape;318;p39"/>
          <p:cNvSpPr txBox="1">
            <a:spLocks noGrp="1"/>
          </p:cNvSpPr>
          <p:nvPr>
            <p:ph type="body" idx="1"/>
          </p:nvPr>
        </p:nvSpPr>
        <p:spPr>
          <a:xfrm>
            <a:off x="838200" y="1563624"/>
            <a:ext cx="10515600" cy="4613339"/>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Given two strings str1 and str2 and we can perform </a:t>
            </a:r>
            <a:r>
              <a:rPr lang="en-US" b="1">
                <a:solidFill>
                  <a:srgbClr val="00B050"/>
                </a:solidFill>
              </a:rPr>
              <a:t>Insert, delete or replace</a:t>
            </a:r>
            <a:r>
              <a:rPr lang="en-US"/>
              <a:t> operation on str1 to make str1 and str2 equal.</a:t>
            </a:r>
            <a:endParaRPr/>
          </a:p>
          <a:p>
            <a:pPr marL="228600" lvl="0" indent="-228600" algn="l" rtl="0">
              <a:lnSpc>
                <a:spcPct val="90000"/>
              </a:lnSpc>
              <a:spcBef>
                <a:spcPts val="1000"/>
              </a:spcBef>
              <a:spcAft>
                <a:spcPts val="0"/>
              </a:spcAft>
              <a:buClr>
                <a:schemeClr val="dk1"/>
              </a:buClr>
              <a:buSzPct val="100000"/>
              <a:buChar char="•"/>
            </a:pPr>
            <a:r>
              <a:rPr lang="en-US"/>
              <a:t>Minimum edit distance is to find minimum number of edits (operations) required to convert ‘str1’ into ‘str2’.</a:t>
            </a:r>
            <a:endParaRPr/>
          </a:p>
          <a:p>
            <a:pPr marL="228600" lvl="0" indent="-228600" algn="l" rtl="0">
              <a:lnSpc>
                <a:spcPct val="90000"/>
              </a:lnSpc>
              <a:spcBef>
                <a:spcPts val="1000"/>
              </a:spcBef>
              <a:spcAft>
                <a:spcPts val="0"/>
              </a:spcAft>
              <a:buClr>
                <a:schemeClr val="dk1"/>
              </a:buClr>
              <a:buSzPct val="100000"/>
              <a:buChar char="•"/>
            </a:pPr>
            <a:r>
              <a:rPr lang="en-US"/>
              <a:t>Example:</a:t>
            </a:r>
            <a:endParaRPr/>
          </a:p>
          <a:p>
            <a:pPr marL="895350" lvl="0" indent="-228600" algn="l" rtl="0">
              <a:lnSpc>
                <a:spcPct val="90000"/>
              </a:lnSpc>
              <a:spcBef>
                <a:spcPts val="1000"/>
              </a:spcBef>
              <a:spcAft>
                <a:spcPts val="0"/>
              </a:spcAft>
              <a:buClr>
                <a:schemeClr val="dk1"/>
              </a:buClr>
              <a:buSzPct val="100000"/>
              <a:buChar char="•"/>
            </a:pPr>
            <a:r>
              <a:rPr lang="en-US"/>
              <a:t>Str1 = “geeks”</a:t>
            </a:r>
            <a:endParaRPr/>
          </a:p>
          <a:p>
            <a:pPr marL="895350" lvl="0" indent="-228600" algn="l" rtl="0">
              <a:lnSpc>
                <a:spcPct val="90000"/>
              </a:lnSpc>
              <a:spcBef>
                <a:spcPts val="1000"/>
              </a:spcBef>
              <a:spcAft>
                <a:spcPts val="0"/>
              </a:spcAft>
              <a:buClr>
                <a:schemeClr val="dk1"/>
              </a:buClr>
              <a:buSzPct val="100000"/>
              <a:buChar char="•"/>
            </a:pPr>
            <a:r>
              <a:rPr lang="en-US"/>
              <a:t>Str2 = “gese”</a:t>
            </a:r>
            <a:endParaRPr/>
          </a:p>
          <a:p>
            <a:pPr marL="228600" lvl="0" indent="-228600" algn="l" rtl="0">
              <a:lnSpc>
                <a:spcPct val="90000"/>
              </a:lnSpc>
              <a:spcBef>
                <a:spcPts val="1000"/>
              </a:spcBef>
              <a:spcAft>
                <a:spcPts val="0"/>
              </a:spcAft>
              <a:buClr>
                <a:schemeClr val="dk1"/>
              </a:buClr>
              <a:buSzPct val="100000"/>
              <a:buChar char="•"/>
            </a:pPr>
            <a:r>
              <a:rPr lang="en-US"/>
              <a:t>In order to convert str1 into str2 </a:t>
            </a:r>
            <a:endParaRPr/>
          </a:p>
          <a:p>
            <a:pPr marL="228600" lvl="0" indent="-228600" algn="l" rtl="0">
              <a:lnSpc>
                <a:spcPct val="90000"/>
              </a:lnSpc>
              <a:spcBef>
                <a:spcPts val="1000"/>
              </a:spcBef>
              <a:spcAft>
                <a:spcPts val="0"/>
              </a:spcAft>
              <a:buClr>
                <a:schemeClr val="dk1"/>
              </a:buClr>
              <a:buSzPct val="100000"/>
              <a:buChar char="•"/>
            </a:pPr>
            <a:r>
              <a:rPr lang="en-US"/>
              <a:t>We need to Replace ‘e’ by ‘s’ , replace ‘k’ by ‘e’ and delete last character ‘s’.</a:t>
            </a:r>
            <a:endParaRPr/>
          </a:p>
          <a:p>
            <a:pPr marL="228600" lvl="0" indent="-228600" algn="l" rtl="0">
              <a:lnSpc>
                <a:spcPct val="90000"/>
              </a:lnSpc>
              <a:spcBef>
                <a:spcPts val="1000"/>
              </a:spcBef>
              <a:spcAft>
                <a:spcPts val="0"/>
              </a:spcAft>
              <a:buClr>
                <a:schemeClr val="dk1"/>
              </a:buClr>
              <a:buSzPct val="100000"/>
              <a:buChar char="•"/>
            </a:pPr>
            <a:r>
              <a:rPr lang="en-US"/>
              <a:t>So minimum 3 operations need to performed.  </a:t>
            </a:r>
            <a:endParaRPr/>
          </a:p>
          <a:p>
            <a:pPr marL="228600" lvl="0" indent="-228600" algn="l" rtl="0">
              <a:lnSpc>
                <a:spcPct val="90000"/>
              </a:lnSpc>
              <a:spcBef>
                <a:spcPts val="1000"/>
              </a:spcBef>
              <a:spcAft>
                <a:spcPts val="0"/>
              </a:spcAft>
              <a:buClr>
                <a:schemeClr val="dk1"/>
              </a:buClr>
              <a:buSzPct val="100000"/>
              <a:buChar char="•"/>
            </a:pPr>
            <a:r>
              <a:rPr lang="en-US"/>
              <a:t>Note that here we assume that all three operations </a:t>
            </a:r>
            <a:r>
              <a:rPr lang="en-US" b="1">
                <a:solidFill>
                  <a:srgbClr val="00B050"/>
                </a:solidFill>
              </a:rPr>
              <a:t>are of same cost</a:t>
            </a:r>
            <a:r>
              <a:rPr lang="en-US"/>
              <a: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786384" y="90750"/>
            <a:ext cx="10515600" cy="7548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Example: Minimum Edit Distance</a:t>
            </a:r>
            <a:endParaRPr/>
          </a:p>
        </p:txBody>
      </p:sp>
      <p:sp>
        <p:nvSpPr>
          <p:cNvPr id="324" name="Google Shape;324;p40"/>
          <p:cNvSpPr txBox="1">
            <a:spLocks noGrp="1"/>
          </p:cNvSpPr>
          <p:nvPr>
            <p:ph type="body" idx="1"/>
          </p:nvPr>
        </p:nvSpPr>
        <p:spPr>
          <a:xfrm>
            <a:off x="786384" y="845612"/>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minimum edit distance between ‘intention’ and ‘execution’ can be visualized using their alignment.</a:t>
            </a:r>
            <a:endParaRPr/>
          </a:p>
          <a:p>
            <a:pPr marL="228600" lvl="0" indent="-228600" algn="l" rtl="0">
              <a:lnSpc>
                <a:spcPct val="90000"/>
              </a:lnSpc>
              <a:spcBef>
                <a:spcPts val="1000"/>
              </a:spcBef>
              <a:spcAft>
                <a:spcPts val="0"/>
              </a:spcAft>
              <a:buClr>
                <a:schemeClr val="dk1"/>
              </a:buClr>
              <a:buSzPts val="2800"/>
              <a:buChar char="•"/>
            </a:pPr>
            <a:r>
              <a:rPr lang="en-US"/>
              <a:t>Given two sequences, an alignment is a correspondence between substrings of the two sequences</a:t>
            </a:r>
            <a:endParaRPr/>
          </a:p>
        </p:txBody>
      </p:sp>
      <p:pic>
        <p:nvPicPr>
          <p:cNvPr id="325" name="Google Shape;325;p40"/>
          <p:cNvPicPr preferRelativeResize="0"/>
          <p:nvPr/>
        </p:nvPicPr>
        <p:blipFill rotWithShape="1">
          <a:blip r:embed="rId3">
            <a:alphaModFix/>
          </a:blip>
          <a:srcRect/>
          <a:stretch/>
        </p:blipFill>
        <p:spPr>
          <a:xfrm>
            <a:off x="2701290" y="2547749"/>
            <a:ext cx="3342894" cy="2063759"/>
          </a:xfrm>
          <a:prstGeom prst="rect">
            <a:avLst/>
          </a:prstGeom>
          <a:noFill/>
          <a:ln>
            <a:noFill/>
          </a:ln>
        </p:spPr>
      </p:pic>
      <p:sp>
        <p:nvSpPr>
          <p:cNvPr id="326" name="Google Shape;326;p40"/>
          <p:cNvSpPr txBox="1"/>
          <p:nvPr/>
        </p:nvSpPr>
        <p:spPr>
          <a:xfrm>
            <a:off x="7013448" y="2979465"/>
            <a:ext cx="259689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Where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 – deletion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 – substitution (replace)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 -insertion</a:t>
            </a:r>
            <a:endParaRPr sz="1800">
              <a:solidFill>
                <a:schemeClr val="dk1"/>
              </a:solidFill>
              <a:latin typeface="Calibri"/>
              <a:ea typeface="Calibri"/>
              <a:cs typeface="Calibri"/>
              <a:sym typeface="Calibri"/>
            </a:endParaRPr>
          </a:p>
        </p:txBody>
      </p:sp>
      <p:sp>
        <p:nvSpPr>
          <p:cNvPr id="327" name="Google Shape;327;p40"/>
          <p:cNvSpPr/>
          <p:nvPr/>
        </p:nvSpPr>
        <p:spPr>
          <a:xfrm>
            <a:off x="859536" y="4366287"/>
            <a:ext cx="10649712" cy="224676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We can also assign a particular cost or weight to each of these operations. The </a:t>
            </a:r>
            <a:r>
              <a:rPr lang="en-US" sz="2800" b="1" i="1">
                <a:solidFill>
                  <a:srgbClr val="FF0000"/>
                </a:solidFill>
                <a:latin typeface="Calibri"/>
                <a:ea typeface="Calibri"/>
                <a:cs typeface="Calibri"/>
                <a:sym typeface="Calibri"/>
              </a:rPr>
              <a:t>Levenshtein distance </a:t>
            </a:r>
            <a:r>
              <a:rPr lang="en-US" sz="2800">
                <a:solidFill>
                  <a:schemeClr val="dk1"/>
                </a:solidFill>
                <a:latin typeface="Calibri"/>
                <a:ea typeface="Calibri"/>
                <a:cs typeface="Calibri"/>
                <a:sym typeface="Calibri"/>
              </a:rPr>
              <a:t>between two sequences is the simplest weighting factor in which each of the three operations has a cost of 1.</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Levenshtein distance between intention and execution is 5</a:t>
            </a:r>
            <a:endParaRPr sz="2800">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957072" y="557149"/>
            <a:ext cx="10515600" cy="64071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66"/>
              </a:buClr>
              <a:buSzPct val="100000"/>
              <a:buFont typeface="Calibri"/>
              <a:buNone/>
            </a:pPr>
            <a:r>
              <a:rPr lang="en-US" b="1">
                <a:solidFill>
                  <a:srgbClr val="FF0066"/>
                </a:solidFill>
              </a:rPr>
              <a:t>Example: Minimum Edit Distance</a:t>
            </a:r>
            <a:endParaRPr/>
          </a:p>
        </p:txBody>
      </p:sp>
      <p:sp>
        <p:nvSpPr>
          <p:cNvPr id="333" name="Google Shape;333;p41"/>
          <p:cNvSpPr txBox="1">
            <a:spLocks noGrp="1"/>
          </p:cNvSpPr>
          <p:nvPr>
            <p:ph type="body" idx="1"/>
          </p:nvPr>
        </p:nvSpPr>
        <p:spPr>
          <a:xfrm>
            <a:off x="838200" y="1825625"/>
            <a:ext cx="10515600" cy="36790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Levenshtein also proposed an alternative version of his metric in which </a:t>
            </a:r>
            <a:r>
              <a:rPr lang="en-US" b="1">
                <a:solidFill>
                  <a:srgbClr val="00B050"/>
                </a:solidFill>
              </a:rPr>
              <a:t>each insertion or deletion has a cost of 1 </a:t>
            </a:r>
            <a:r>
              <a:rPr lang="en-US"/>
              <a:t>and substitutions are not allowed. </a:t>
            </a:r>
            <a:endParaRPr/>
          </a:p>
          <a:p>
            <a:pPr marL="228600" lvl="0" indent="-228600" algn="l" rtl="0">
              <a:lnSpc>
                <a:spcPct val="90000"/>
              </a:lnSpc>
              <a:spcBef>
                <a:spcPts val="1000"/>
              </a:spcBef>
              <a:spcAft>
                <a:spcPts val="0"/>
              </a:spcAft>
              <a:buClr>
                <a:schemeClr val="dk1"/>
              </a:buClr>
              <a:buSzPts val="2800"/>
              <a:buChar char="•"/>
            </a:pPr>
            <a:r>
              <a:rPr lang="en-US"/>
              <a:t>(This is equivalent to allowing substitution, but giving each substitution a cost of 2 since any substitution can be represented by one insertion and one deletion,  substitution = delete + insert). </a:t>
            </a:r>
            <a:endParaRPr/>
          </a:p>
          <a:p>
            <a:pPr marL="228600" lvl="0" indent="-228600" algn="l" rtl="0">
              <a:lnSpc>
                <a:spcPct val="90000"/>
              </a:lnSpc>
              <a:spcBef>
                <a:spcPts val="1000"/>
              </a:spcBef>
              <a:spcAft>
                <a:spcPts val="0"/>
              </a:spcAft>
              <a:buClr>
                <a:schemeClr val="dk1"/>
              </a:buClr>
              <a:buSzPts val="2800"/>
              <a:buChar char="•"/>
            </a:pPr>
            <a:r>
              <a:rPr lang="en-US"/>
              <a:t>Using this version, the Levenshtein distance between intention and execution is 8.</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Minimum Edit Distance Algorithm</a:t>
            </a:r>
            <a:endParaRPr b="1">
              <a:solidFill>
                <a:srgbClr val="FF0066"/>
              </a:solidFill>
            </a:endParaRPr>
          </a:p>
        </p:txBody>
      </p:sp>
      <p:pic>
        <p:nvPicPr>
          <p:cNvPr id="339" name="Google Shape;339;p42"/>
          <p:cNvPicPr preferRelativeResize="0">
            <a:picLocks noGrp="1"/>
          </p:cNvPicPr>
          <p:nvPr>
            <p:ph type="body" idx="1"/>
          </p:nvPr>
        </p:nvPicPr>
        <p:blipFill rotWithShape="1">
          <a:blip r:embed="rId3">
            <a:alphaModFix/>
          </a:blip>
          <a:srcRect/>
          <a:stretch/>
        </p:blipFill>
        <p:spPr>
          <a:xfrm>
            <a:off x="838200" y="1624233"/>
            <a:ext cx="10515600" cy="336423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Minimum Edit Distance (Levenshtein Distance)  Algorithm</a:t>
            </a:r>
            <a:endParaRPr/>
          </a:p>
        </p:txBody>
      </p:sp>
      <p:pic>
        <p:nvPicPr>
          <p:cNvPr id="352" name="Google Shape;352;p44"/>
          <p:cNvPicPr preferRelativeResize="0">
            <a:picLocks noGrp="1"/>
          </p:cNvPicPr>
          <p:nvPr>
            <p:ph type="body" idx="1"/>
          </p:nvPr>
        </p:nvPicPr>
        <p:blipFill rotWithShape="1">
          <a:blip r:embed="rId3">
            <a:alphaModFix/>
          </a:blip>
          <a:srcRect/>
          <a:stretch/>
        </p:blipFill>
        <p:spPr>
          <a:xfrm>
            <a:off x="838200" y="1690687"/>
            <a:ext cx="6751320" cy="477425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  - Minimum Edit Distance</a:t>
            </a:r>
            <a:endParaRPr/>
          </a:p>
        </p:txBody>
      </p:sp>
      <p:graphicFrame>
        <p:nvGraphicFramePr>
          <p:cNvPr id="358" name="Google Shape;358;p45"/>
          <p:cNvGraphicFramePr/>
          <p:nvPr/>
        </p:nvGraphicFramePr>
        <p:xfrm>
          <a:off x="1675384" y="1963250"/>
          <a:ext cx="4826000" cy="2865190"/>
        </p:xfrm>
        <a:graphic>
          <a:graphicData uri="http://schemas.openxmlformats.org/drawingml/2006/table">
            <a:tbl>
              <a:tblPr firstRow="1" bandRow="1">
                <a:noFill/>
              </a:tblPr>
              <a:tblGrid>
                <a:gridCol w="556500">
                  <a:extLst>
                    <a:ext uri="{9D8B030D-6E8A-4147-A177-3AD203B41FA5}">
                      <a16:colId xmlns:a16="http://schemas.microsoft.com/office/drawing/2014/main" val="20000"/>
                    </a:ext>
                  </a:extLst>
                </a:gridCol>
                <a:gridCol w="739100">
                  <a:extLst>
                    <a:ext uri="{9D8B030D-6E8A-4147-A177-3AD203B41FA5}">
                      <a16:colId xmlns:a16="http://schemas.microsoft.com/office/drawing/2014/main" val="20001"/>
                    </a:ext>
                  </a:extLst>
                </a:gridCol>
                <a:gridCol w="770550">
                  <a:extLst>
                    <a:ext uri="{9D8B030D-6E8A-4147-A177-3AD203B41FA5}">
                      <a16:colId xmlns:a16="http://schemas.microsoft.com/office/drawing/2014/main" val="20002"/>
                    </a:ext>
                  </a:extLst>
                </a:gridCol>
                <a:gridCol w="597575">
                  <a:extLst>
                    <a:ext uri="{9D8B030D-6E8A-4147-A177-3AD203B41FA5}">
                      <a16:colId xmlns:a16="http://schemas.microsoft.com/office/drawing/2014/main" val="20003"/>
                    </a:ext>
                  </a:extLst>
                </a:gridCol>
                <a:gridCol w="809875">
                  <a:extLst>
                    <a:ext uri="{9D8B030D-6E8A-4147-A177-3AD203B41FA5}">
                      <a16:colId xmlns:a16="http://schemas.microsoft.com/office/drawing/2014/main" val="20004"/>
                    </a:ext>
                  </a:extLst>
                </a:gridCol>
                <a:gridCol w="676200">
                  <a:extLst>
                    <a:ext uri="{9D8B030D-6E8A-4147-A177-3AD203B41FA5}">
                      <a16:colId xmlns:a16="http://schemas.microsoft.com/office/drawing/2014/main" val="20005"/>
                    </a:ext>
                  </a:extLst>
                </a:gridCol>
                <a:gridCol w="676200">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endParaRPr sz="1800">
                        <a:solidFill>
                          <a:srgbClr val="000000"/>
                        </a:solidFill>
                      </a:endParaRPr>
                    </a:p>
                  </a:txBody>
                  <a:tcPr marL="91450" marR="91450" marT="45725" marB="45725">
                    <a:solidFill>
                      <a:srgbClr val="FFD966"/>
                    </a:solidFill>
                  </a:tcPr>
                </a:tc>
                <a:tc>
                  <a:txBody>
                    <a:bodyPr/>
                    <a:lstStyle/>
                    <a:p>
                      <a:pPr marL="0" marR="0" lvl="0" indent="0" algn="l" rtl="0">
                        <a:spcBef>
                          <a:spcPts val="0"/>
                        </a:spcBef>
                        <a:spcAft>
                          <a:spcPts val="0"/>
                        </a:spcAft>
                        <a:buNone/>
                      </a:pPr>
                      <a:r>
                        <a:rPr lang="en-US" sz="1800">
                          <a:solidFill>
                            <a:srgbClr val="000000"/>
                          </a:solidFill>
                        </a:rPr>
                        <a:t>null</a:t>
                      </a:r>
                      <a:endParaRPr sz="1800">
                        <a:solidFill>
                          <a:srgbClr val="000000"/>
                        </a:solidFill>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US" sz="1800">
                          <a:solidFill>
                            <a:srgbClr val="000000"/>
                          </a:solidFill>
                        </a:rPr>
                        <a:t>a</a:t>
                      </a:r>
                      <a:endParaRPr sz="1800">
                        <a:solidFill>
                          <a:srgbClr val="000000"/>
                        </a:solidFill>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US" sz="1800">
                          <a:solidFill>
                            <a:srgbClr val="000000"/>
                          </a:solidFill>
                        </a:rPr>
                        <a:t>b</a:t>
                      </a:r>
                      <a:endParaRPr sz="1800">
                        <a:solidFill>
                          <a:srgbClr val="000000"/>
                        </a:solidFill>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US" sz="1800">
                          <a:solidFill>
                            <a:srgbClr val="000000"/>
                          </a:solidFill>
                        </a:rPr>
                        <a:t>c</a:t>
                      </a:r>
                      <a:endParaRPr sz="1800">
                        <a:solidFill>
                          <a:srgbClr val="000000"/>
                        </a:solidFill>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US" sz="1800">
                          <a:solidFill>
                            <a:srgbClr val="000000"/>
                          </a:solidFill>
                        </a:rPr>
                        <a:t>f</a:t>
                      </a:r>
                      <a:endParaRPr sz="1800">
                        <a:solidFill>
                          <a:srgbClr val="000000"/>
                        </a:solidFill>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US" sz="1800">
                          <a:solidFill>
                            <a:srgbClr val="000000"/>
                          </a:solidFill>
                        </a:rPr>
                        <a:t>g</a:t>
                      </a:r>
                      <a:endParaRPr sz="1800">
                        <a:solidFill>
                          <a:srgbClr val="000000"/>
                        </a:solidFill>
                      </a:endParaRPr>
                    </a:p>
                  </a:txBody>
                  <a:tcPr marL="91450" marR="91450" marT="45725" marB="45725">
                    <a:solidFill>
                      <a:srgbClr val="FEE599"/>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Null</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d</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e</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g</a:t>
                      </a:r>
                      <a:endParaRPr sz="1800"/>
                    </a:p>
                  </a:txBody>
                  <a:tcPr marL="91450" marR="91450" marT="45725" marB="45725">
                    <a:solidFill>
                      <a:srgbClr val="FFD966"/>
                    </a:solidFill>
                  </a:tcPr>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b="1" dirty="0">
                          <a:solidFill>
                            <a:srgbClr val="00B050"/>
                          </a:solidFill>
                        </a:rPr>
                        <a:t>2</a:t>
                      </a:r>
                      <a:endParaRPr sz="1800" b="1" dirty="0">
                        <a:solidFill>
                          <a:srgbClr val="00B050"/>
                        </a:solidFill>
                      </a:endParaRPr>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359" name="Google Shape;359;p45"/>
          <p:cNvGraphicFramePr/>
          <p:nvPr/>
        </p:nvGraphicFramePr>
        <p:xfrm>
          <a:off x="7699248" y="1963250"/>
          <a:ext cx="3447300" cy="1749225"/>
        </p:xfrm>
        <a:graphic>
          <a:graphicData uri="http://schemas.openxmlformats.org/drawingml/2006/table">
            <a:tbl>
              <a:tblPr firstRow="1" bandRow="1">
                <a:noFill/>
              </a:tblPr>
              <a:tblGrid>
                <a:gridCol w="1723650">
                  <a:extLst>
                    <a:ext uri="{9D8B030D-6E8A-4147-A177-3AD203B41FA5}">
                      <a16:colId xmlns:a16="http://schemas.microsoft.com/office/drawing/2014/main" val="20000"/>
                    </a:ext>
                  </a:extLst>
                </a:gridCol>
                <a:gridCol w="1723650">
                  <a:extLst>
                    <a:ext uri="{9D8B030D-6E8A-4147-A177-3AD203B41FA5}">
                      <a16:colId xmlns:a16="http://schemas.microsoft.com/office/drawing/2014/main" val="20001"/>
                    </a:ext>
                  </a:extLst>
                </a:gridCol>
              </a:tblGrid>
              <a:tr h="783400">
                <a:tc>
                  <a:txBody>
                    <a:bodyPr/>
                    <a:lstStyle/>
                    <a:p>
                      <a:pPr marL="0" marR="0" lvl="0" indent="0" algn="l" rtl="0">
                        <a:spcBef>
                          <a:spcPts val="0"/>
                        </a:spcBef>
                        <a:spcAft>
                          <a:spcPts val="0"/>
                        </a:spcAft>
                        <a:buNone/>
                      </a:pPr>
                      <a:r>
                        <a:rPr lang="en-US" sz="1800"/>
                        <a:t>Replace</a:t>
                      </a:r>
                      <a:endParaRPr sz="1800"/>
                    </a:p>
                  </a:txBody>
                  <a:tcPr marL="91450" marR="91450" marT="45725" marB="45725"/>
                </a:tc>
                <a:tc>
                  <a:txBody>
                    <a:bodyPr/>
                    <a:lstStyle/>
                    <a:p>
                      <a:pPr marL="0" marR="0" lvl="0" indent="0" algn="l" rtl="0">
                        <a:spcBef>
                          <a:spcPts val="0"/>
                        </a:spcBef>
                        <a:spcAft>
                          <a:spcPts val="0"/>
                        </a:spcAft>
                        <a:buNone/>
                      </a:pPr>
                      <a:r>
                        <a:rPr lang="en-US" sz="1800"/>
                        <a:t>Insert</a:t>
                      </a:r>
                      <a:endParaRPr sz="1800"/>
                    </a:p>
                  </a:txBody>
                  <a:tcPr marL="91450" marR="91450" marT="45725" marB="45725"/>
                </a:tc>
                <a:extLst>
                  <a:ext uri="{0D108BD9-81ED-4DB2-BD59-A6C34878D82A}">
                    <a16:rowId xmlns:a16="http://schemas.microsoft.com/office/drawing/2014/main" val="10000"/>
                  </a:ext>
                </a:extLst>
              </a:tr>
              <a:tr h="965825">
                <a:tc>
                  <a:txBody>
                    <a:bodyPr/>
                    <a:lstStyle/>
                    <a:p>
                      <a:pPr marL="0" marR="0" lvl="0" indent="0" algn="l" rtl="0">
                        <a:spcBef>
                          <a:spcPts val="0"/>
                        </a:spcBef>
                        <a:spcAft>
                          <a:spcPts val="0"/>
                        </a:spcAft>
                        <a:buNone/>
                      </a:pPr>
                      <a:r>
                        <a:rPr lang="en-US" sz="1800"/>
                        <a:t>Delete</a:t>
                      </a:r>
                      <a:endParaRPr sz="1800"/>
                    </a:p>
                  </a:txBody>
                  <a:tcPr marL="91450" marR="91450" marT="45725" marB="45725"/>
                </a:tc>
                <a:tc>
                  <a:txBody>
                    <a:bodyPr/>
                    <a:lstStyle/>
                    <a:p>
                      <a:pPr marL="0" marR="0" lvl="0" indent="0" algn="l" rtl="0">
                        <a:spcBef>
                          <a:spcPts val="0"/>
                        </a:spcBef>
                        <a:spcAft>
                          <a:spcPts val="0"/>
                        </a:spcAft>
                        <a:buNone/>
                      </a:pPr>
                      <a:r>
                        <a:rPr lang="en-US" sz="1800"/>
                        <a:t>Min(Replace, Delete, insert) +1</a:t>
                      </a:r>
                      <a:endParaRPr sz="1800"/>
                    </a:p>
                  </a:txBody>
                  <a:tcPr marL="91450" marR="91450" marT="45725" marB="45725"/>
                </a:tc>
                <a:extLst>
                  <a:ext uri="{0D108BD9-81ED-4DB2-BD59-A6C34878D82A}">
                    <a16:rowId xmlns:a16="http://schemas.microsoft.com/office/drawing/2014/main" val="10001"/>
                  </a:ext>
                </a:extLst>
              </a:tr>
            </a:tbl>
          </a:graphicData>
        </a:graphic>
      </p:graphicFrame>
      <p:sp>
        <p:nvSpPr>
          <p:cNvPr id="360" name="Google Shape;360;p45"/>
          <p:cNvSpPr txBox="1"/>
          <p:nvPr/>
        </p:nvSpPr>
        <p:spPr>
          <a:xfrm>
            <a:off x="7699248" y="3950208"/>
            <a:ext cx="395935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x(i) == x(j)</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Simply copy the diagonal element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D(I,j) = D(i-1 ,j-1)</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Else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D(i,j )  = min [ D(I,j-1) , (D(-1, j) , D(i-1, j-1) ] +1</a:t>
            </a:r>
            <a:endParaRPr sz="1800">
              <a:solidFill>
                <a:schemeClr val="dk1"/>
              </a:solidFill>
              <a:latin typeface="Calibri"/>
              <a:ea typeface="Calibri"/>
              <a:cs typeface="Calibri"/>
              <a:sym typeface="Calibri"/>
            </a:endParaRPr>
          </a:p>
        </p:txBody>
      </p:sp>
      <p:graphicFrame>
        <p:nvGraphicFramePr>
          <p:cNvPr id="361" name="Google Shape;361;p45"/>
          <p:cNvGraphicFramePr/>
          <p:nvPr/>
        </p:nvGraphicFramePr>
        <p:xfrm>
          <a:off x="1977136" y="4827371"/>
          <a:ext cx="3619000" cy="370850"/>
        </p:xfrm>
        <a:graphic>
          <a:graphicData uri="http://schemas.openxmlformats.org/drawingml/2006/table">
            <a:tbl>
              <a:tblPr firstRow="1" bandRow="1">
                <a:noFill/>
              </a:tblPr>
              <a:tblGrid>
                <a:gridCol w="579575">
                  <a:extLst>
                    <a:ext uri="{9D8B030D-6E8A-4147-A177-3AD203B41FA5}">
                      <a16:colId xmlns:a16="http://schemas.microsoft.com/office/drawing/2014/main" val="20000"/>
                    </a:ext>
                  </a:extLst>
                </a:gridCol>
                <a:gridCol w="648925">
                  <a:extLst>
                    <a:ext uri="{9D8B030D-6E8A-4147-A177-3AD203B41FA5}">
                      <a16:colId xmlns:a16="http://schemas.microsoft.com/office/drawing/2014/main" val="20001"/>
                    </a:ext>
                  </a:extLst>
                </a:gridCol>
                <a:gridCol w="778700">
                  <a:extLst>
                    <a:ext uri="{9D8B030D-6E8A-4147-A177-3AD203B41FA5}">
                      <a16:colId xmlns:a16="http://schemas.microsoft.com/office/drawing/2014/main" val="20002"/>
                    </a:ext>
                  </a:extLst>
                </a:gridCol>
                <a:gridCol w="871400">
                  <a:extLst>
                    <a:ext uri="{9D8B030D-6E8A-4147-A177-3AD203B41FA5}">
                      <a16:colId xmlns:a16="http://schemas.microsoft.com/office/drawing/2014/main" val="20003"/>
                    </a:ext>
                  </a:extLst>
                </a:gridCol>
                <a:gridCol w="7404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f</a:t>
                      </a:r>
                      <a:endParaRPr sz="1800"/>
                    </a:p>
                  </a:txBody>
                  <a:tcPr marL="91450" marR="91450" marT="45725" marB="45725"/>
                </a:tc>
                <a:tc>
                  <a:txBody>
                    <a:bodyPr/>
                    <a:lstStyle/>
                    <a:p>
                      <a:pPr marL="0" marR="0" lvl="0" indent="0" algn="l" rtl="0">
                        <a:spcBef>
                          <a:spcPts val="0"/>
                        </a:spcBef>
                        <a:spcAft>
                          <a:spcPts val="0"/>
                        </a:spcAft>
                        <a:buNone/>
                      </a:pPr>
                      <a:r>
                        <a:rPr lang="en-US" sz="1800"/>
                        <a:t>g</a:t>
                      </a:r>
                      <a:endParaRPr sz="1800"/>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62" name="Google Shape;362;p45"/>
          <p:cNvGraphicFramePr/>
          <p:nvPr/>
        </p:nvGraphicFramePr>
        <p:xfrm>
          <a:off x="1977136" y="5675442"/>
          <a:ext cx="3619000" cy="370850"/>
        </p:xfrm>
        <a:graphic>
          <a:graphicData uri="http://schemas.openxmlformats.org/drawingml/2006/table">
            <a:tbl>
              <a:tblPr firstRow="1" bandRow="1">
                <a:noFill/>
              </a:tblPr>
              <a:tblGrid>
                <a:gridCol w="579575">
                  <a:extLst>
                    <a:ext uri="{9D8B030D-6E8A-4147-A177-3AD203B41FA5}">
                      <a16:colId xmlns:a16="http://schemas.microsoft.com/office/drawing/2014/main" val="20000"/>
                    </a:ext>
                  </a:extLst>
                </a:gridCol>
                <a:gridCol w="648925">
                  <a:extLst>
                    <a:ext uri="{9D8B030D-6E8A-4147-A177-3AD203B41FA5}">
                      <a16:colId xmlns:a16="http://schemas.microsoft.com/office/drawing/2014/main" val="20001"/>
                    </a:ext>
                  </a:extLst>
                </a:gridCol>
                <a:gridCol w="778700">
                  <a:extLst>
                    <a:ext uri="{9D8B030D-6E8A-4147-A177-3AD203B41FA5}">
                      <a16:colId xmlns:a16="http://schemas.microsoft.com/office/drawing/2014/main" val="20002"/>
                    </a:ext>
                  </a:extLst>
                </a:gridCol>
                <a:gridCol w="871400">
                  <a:extLst>
                    <a:ext uri="{9D8B030D-6E8A-4147-A177-3AD203B41FA5}">
                      <a16:colId xmlns:a16="http://schemas.microsoft.com/office/drawing/2014/main" val="20003"/>
                    </a:ext>
                  </a:extLst>
                </a:gridCol>
                <a:gridCol w="7404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d</a:t>
                      </a:r>
                      <a:endParaRPr sz="1800"/>
                    </a:p>
                  </a:txBody>
                  <a:tcPr marL="91450" marR="91450" marT="45725" marB="45725"/>
                </a:tc>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g</a:t>
                      </a:r>
                      <a:endParaRPr sz="1800"/>
                    </a:p>
                  </a:txBody>
                  <a:tcPr marL="91450" marR="91450" marT="45725" marB="45725"/>
                </a:tc>
                <a:extLst>
                  <a:ext uri="{0D108BD9-81ED-4DB2-BD59-A6C34878D82A}">
                    <a16:rowId xmlns:a16="http://schemas.microsoft.com/office/drawing/2014/main" val="10000"/>
                  </a:ext>
                </a:extLst>
              </a:tr>
            </a:tbl>
          </a:graphicData>
        </a:graphic>
      </p:graphicFrame>
      <p:cxnSp>
        <p:nvCxnSpPr>
          <p:cNvPr id="363" name="Google Shape;363;p45"/>
          <p:cNvCxnSpPr/>
          <p:nvPr/>
        </p:nvCxnSpPr>
        <p:spPr>
          <a:xfrm>
            <a:off x="2825496" y="5198211"/>
            <a:ext cx="0" cy="506323"/>
          </a:xfrm>
          <a:prstGeom prst="straightConnector1">
            <a:avLst/>
          </a:prstGeom>
          <a:noFill/>
          <a:ln w="9525" cap="flat" cmpd="sng">
            <a:solidFill>
              <a:schemeClr val="accent1"/>
            </a:solidFill>
            <a:prstDash val="solid"/>
            <a:miter lim="800000"/>
            <a:headEnd type="none" w="sm" len="sm"/>
            <a:tailEnd type="triangle" w="med" len="med"/>
          </a:ln>
        </p:spPr>
      </p:cxnSp>
      <p:cxnSp>
        <p:nvCxnSpPr>
          <p:cNvPr id="364" name="Google Shape;364;p45"/>
          <p:cNvCxnSpPr/>
          <p:nvPr/>
        </p:nvCxnSpPr>
        <p:spPr>
          <a:xfrm>
            <a:off x="4376928" y="5198210"/>
            <a:ext cx="0" cy="506323"/>
          </a:xfrm>
          <a:prstGeom prst="straightConnector1">
            <a:avLst/>
          </a:prstGeom>
          <a:noFill/>
          <a:ln w="9525" cap="flat" cmpd="sng">
            <a:solidFill>
              <a:schemeClr val="accent1"/>
            </a:solidFill>
            <a:prstDash val="solid"/>
            <a:miter lim="800000"/>
            <a:headEnd type="none" w="sm" len="sm"/>
            <a:tailEnd type="triangle" w="med" len="med"/>
          </a:ln>
        </p:spPr>
      </p:cxnSp>
      <p:sp>
        <p:nvSpPr>
          <p:cNvPr id="365" name="Google Shape;365;p45"/>
          <p:cNvSpPr txBox="1"/>
          <p:nvPr/>
        </p:nvSpPr>
        <p:spPr>
          <a:xfrm>
            <a:off x="2852928" y="5276088"/>
            <a:ext cx="393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t>
            </a:r>
            <a:endParaRPr sz="1800">
              <a:solidFill>
                <a:schemeClr val="dk1"/>
              </a:solidFill>
              <a:latin typeface="Calibri"/>
              <a:ea typeface="Calibri"/>
              <a:cs typeface="Calibri"/>
              <a:sym typeface="Calibri"/>
            </a:endParaRPr>
          </a:p>
        </p:txBody>
      </p:sp>
      <p:sp>
        <p:nvSpPr>
          <p:cNvPr id="366" name="Google Shape;366;p45"/>
          <p:cNvSpPr txBox="1"/>
          <p:nvPr/>
        </p:nvSpPr>
        <p:spPr>
          <a:xfrm>
            <a:off x="4376928" y="5228233"/>
            <a:ext cx="393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t>
            </a:r>
            <a:endParaRPr sz="1800">
              <a:solidFill>
                <a:schemeClr val="dk1"/>
              </a:solidFill>
              <a:latin typeface="Calibri"/>
              <a:ea typeface="Calibri"/>
              <a:cs typeface="Calibri"/>
              <a:sym typeface="Calibri"/>
            </a:endParaRPr>
          </a:p>
        </p:txBody>
      </p:sp>
      <p:sp>
        <p:nvSpPr>
          <p:cNvPr id="367" name="Google Shape;367;p45"/>
          <p:cNvSpPr txBox="1"/>
          <p:nvPr/>
        </p:nvSpPr>
        <p:spPr>
          <a:xfrm>
            <a:off x="1808925" y="1441175"/>
            <a:ext cx="74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alibri"/>
                <a:ea typeface="Calibri"/>
                <a:cs typeface="Calibri"/>
                <a:sym typeface="Calibri"/>
              </a:rPr>
              <a:t>we are trying to convert “abcfg” to “adceg”</a:t>
            </a:r>
            <a:endParaRPr sz="1800" b="1">
              <a:latin typeface="Calibri"/>
              <a:ea typeface="Calibri"/>
              <a:cs typeface="Calibri"/>
              <a:sym typeface="Calibri"/>
            </a:endParaRPr>
          </a:p>
        </p:txBody>
      </p:sp>
      <p:cxnSp>
        <p:nvCxnSpPr>
          <p:cNvPr id="368" name="Google Shape;368;p45"/>
          <p:cNvCxnSpPr/>
          <p:nvPr/>
        </p:nvCxnSpPr>
        <p:spPr>
          <a:xfrm>
            <a:off x="9809925" y="2350575"/>
            <a:ext cx="0" cy="427500"/>
          </a:xfrm>
          <a:prstGeom prst="straightConnector1">
            <a:avLst/>
          </a:prstGeom>
          <a:noFill/>
          <a:ln w="9525" cap="flat" cmpd="sng">
            <a:solidFill>
              <a:schemeClr val="dk1"/>
            </a:solidFill>
            <a:prstDash val="solid"/>
            <a:round/>
            <a:headEnd type="none" w="med" len="med"/>
            <a:tailEnd type="triangle" w="med" len="med"/>
          </a:ln>
        </p:spPr>
      </p:cxnSp>
      <p:cxnSp>
        <p:nvCxnSpPr>
          <p:cNvPr id="369" name="Google Shape;369;p45"/>
          <p:cNvCxnSpPr/>
          <p:nvPr/>
        </p:nvCxnSpPr>
        <p:spPr>
          <a:xfrm>
            <a:off x="8647050" y="2951925"/>
            <a:ext cx="844800" cy="19800"/>
          </a:xfrm>
          <a:prstGeom prst="straightConnector1">
            <a:avLst/>
          </a:prstGeom>
          <a:noFill/>
          <a:ln w="9525" cap="flat" cmpd="sng">
            <a:solidFill>
              <a:schemeClr val="dk1"/>
            </a:solidFill>
            <a:prstDash val="solid"/>
            <a:round/>
            <a:headEnd type="none" w="med" len="med"/>
            <a:tailEnd type="triangle" w="med" len="med"/>
          </a:ln>
        </p:spPr>
      </p:cxnSp>
      <p:cxnSp>
        <p:nvCxnSpPr>
          <p:cNvPr id="370" name="Google Shape;370;p45"/>
          <p:cNvCxnSpPr/>
          <p:nvPr/>
        </p:nvCxnSpPr>
        <p:spPr>
          <a:xfrm>
            <a:off x="8716625" y="2305875"/>
            <a:ext cx="894600" cy="5169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Compute minimum Edit Distance</a:t>
            </a:r>
            <a:endParaRPr/>
          </a:p>
        </p:txBody>
      </p:sp>
      <p:graphicFrame>
        <p:nvGraphicFramePr>
          <p:cNvPr id="376" name="Google Shape;376;p46"/>
          <p:cNvGraphicFramePr/>
          <p:nvPr/>
        </p:nvGraphicFramePr>
        <p:xfrm>
          <a:off x="1961881" y="2554128"/>
          <a:ext cx="7139450" cy="2595950"/>
        </p:xfrm>
        <a:graphic>
          <a:graphicData uri="http://schemas.openxmlformats.org/drawingml/2006/table">
            <a:tbl>
              <a:tblPr firstRow="1" bandRow="1">
                <a:noFill/>
              </a:tblPr>
              <a:tblGrid>
                <a:gridCol w="831975">
                  <a:extLst>
                    <a:ext uri="{9D8B030D-6E8A-4147-A177-3AD203B41FA5}">
                      <a16:colId xmlns:a16="http://schemas.microsoft.com/office/drawing/2014/main" val="20000"/>
                    </a:ext>
                  </a:extLst>
                </a:gridCol>
                <a:gridCol w="998375">
                  <a:extLst>
                    <a:ext uri="{9D8B030D-6E8A-4147-A177-3AD203B41FA5}">
                      <a16:colId xmlns:a16="http://schemas.microsoft.com/office/drawing/2014/main" val="20001"/>
                    </a:ext>
                  </a:extLst>
                </a:gridCol>
                <a:gridCol w="802425">
                  <a:extLst>
                    <a:ext uri="{9D8B030D-6E8A-4147-A177-3AD203B41FA5}">
                      <a16:colId xmlns:a16="http://schemas.microsoft.com/office/drawing/2014/main" val="20002"/>
                    </a:ext>
                  </a:extLst>
                </a:gridCol>
                <a:gridCol w="774450">
                  <a:extLst>
                    <a:ext uri="{9D8B030D-6E8A-4147-A177-3AD203B41FA5}">
                      <a16:colId xmlns:a16="http://schemas.microsoft.com/office/drawing/2014/main" val="20003"/>
                    </a:ext>
                  </a:extLst>
                </a:gridCol>
                <a:gridCol w="802425">
                  <a:extLst>
                    <a:ext uri="{9D8B030D-6E8A-4147-A177-3AD203B41FA5}">
                      <a16:colId xmlns:a16="http://schemas.microsoft.com/office/drawing/2014/main" val="20004"/>
                    </a:ext>
                  </a:extLst>
                </a:gridCol>
                <a:gridCol w="671800">
                  <a:extLst>
                    <a:ext uri="{9D8B030D-6E8A-4147-A177-3AD203B41FA5}">
                      <a16:colId xmlns:a16="http://schemas.microsoft.com/office/drawing/2014/main" val="20005"/>
                    </a:ext>
                  </a:extLst>
                </a:gridCol>
                <a:gridCol w="625150">
                  <a:extLst>
                    <a:ext uri="{9D8B030D-6E8A-4147-A177-3AD203B41FA5}">
                      <a16:colId xmlns:a16="http://schemas.microsoft.com/office/drawing/2014/main" val="20006"/>
                    </a:ext>
                  </a:extLst>
                </a:gridCol>
                <a:gridCol w="16328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a:t>
                      </a:r>
                      <a:endParaRPr sz="1800"/>
                    </a:p>
                  </a:txBody>
                  <a:tcPr marL="91450" marR="91450" marT="45725" marB="45725"/>
                </a:tc>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d</a:t>
                      </a:r>
                      <a:endParaRPr sz="1800"/>
                    </a:p>
                  </a:txBody>
                  <a:tcPr marL="91450" marR="91450" marT="45725" marB="45725"/>
                </a:tc>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F</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k</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g</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b="1">
                          <a:solidFill>
                            <a:srgbClr val="FF0000"/>
                          </a:solidFill>
                        </a:rPr>
                        <a:t>3</a:t>
                      </a:r>
                      <a:endParaRPr/>
                    </a:p>
                  </a:txBody>
                  <a:tcPr marL="91450" marR="91450" marT="45725" marB="45725"/>
                </a:tc>
                <a:extLst>
                  <a:ext uri="{0D108BD9-81ED-4DB2-BD59-A6C34878D82A}">
                    <a16:rowId xmlns:a16="http://schemas.microsoft.com/office/drawing/2014/main" val="10006"/>
                  </a:ext>
                </a:extLst>
              </a:tr>
            </a:tbl>
          </a:graphicData>
        </a:graphic>
      </p:graphicFrame>
      <p:sp>
        <p:nvSpPr>
          <p:cNvPr id="377" name="Google Shape;377;p46"/>
          <p:cNvSpPr txBox="1"/>
          <p:nvPr/>
        </p:nvSpPr>
        <p:spPr>
          <a:xfrm>
            <a:off x="1889043" y="1812377"/>
            <a:ext cx="7697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Compute minimum Edit distance between string “abcdef” and “akcdg”</a:t>
            </a:r>
            <a:endParaRPr sz="1800">
              <a:solidFill>
                <a:schemeClr val="dk1"/>
              </a:solidFill>
              <a:latin typeface="Calibri"/>
              <a:ea typeface="Calibri"/>
              <a:cs typeface="Calibri"/>
              <a:sym typeface="Calibri"/>
            </a:endParaRPr>
          </a:p>
        </p:txBody>
      </p:sp>
      <p:sp>
        <p:nvSpPr>
          <p:cNvPr id="378" name="Google Shape;378;p46"/>
          <p:cNvSpPr txBox="1"/>
          <p:nvPr/>
        </p:nvSpPr>
        <p:spPr>
          <a:xfrm>
            <a:off x="838200" y="5413200"/>
            <a:ext cx="9886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Note: assuming cost of all operations  = 1 (Insert = delete = replace =1) </a:t>
            </a:r>
            <a:endParaRPr sz="2400" b="1">
              <a:solidFill>
                <a:schemeClr val="dk1"/>
              </a:solidFill>
              <a:latin typeface="Calibri"/>
              <a:ea typeface="Calibri"/>
              <a:cs typeface="Calibri"/>
              <a:sym typeface="Calibri"/>
            </a:endParaRPr>
          </a:p>
        </p:txBody>
      </p:sp>
      <p:cxnSp>
        <p:nvCxnSpPr>
          <p:cNvPr id="379" name="Google Shape;379;p46"/>
          <p:cNvCxnSpPr>
            <a:stCxn id="380" idx="1"/>
          </p:cNvCxnSpPr>
          <p:nvPr/>
        </p:nvCxnSpPr>
        <p:spPr>
          <a:xfrm flipH="1">
            <a:off x="7742500" y="4661150"/>
            <a:ext cx="1958100" cy="238800"/>
          </a:xfrm>
          <a:prstGeom prst="straightConnector1">
            <a:avLst/>
          </a:prstGeom>
          <a:noFill/>
          <a:ln w="9525" cap="flat" cmpd="sng">
            <a:solidFill>
              <a:schemeClr val="dk2"/>
            </a:solidFill>
            <a:prstDash val="solid"/>
            <a:round/>
            <a:headEnd type="none" w="med" len="med"/>
            <a:tailEnd type="triangle" w="med" len="med"/>
          </a:ln>
        </p:spPr>
      </p:cxnSp>
      <p:sp>
        <p:nvSpPr>
          <p:cNvPr id="380" name="Google Shape;380;p46"/>
          <p:cNvSpPr txBox="1"/>
          <p:nvPr/>
        </p:nvSpPr>
        <p:spPr>
          <a:xfrm>
            <a:off x="9700600" y="4353350"/>
            <a:ext cx="190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Answer : Minimum edit distance  is 3</a:t>
            </a:r>
            <a:endParaRPr b="1">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1f395c54c52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86" name="Google Shape;386;g1f395c54c52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87" name="Google Shape;387;g1f395c54c52_0_31"/>
          <p:cNvPicPr preferRelativeResize="0"/>
          <p:nvPr/>
        </p:nvPicPr>
        <p:blipFill>
          <a:blip r:embed="rId3">
            <a:alphaModFix/>
          </a:blip>
          <a:stretch>
            <a:fillRect/>
          </a:stretch>
        </p:blipFill>
        <p:spPr>
          <a:xfrm>
            <a:off x="3180500" y="495650"/>
            <a:ext cx="4371376" cy="5866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BPE(Byte Pair Encoding)</a:t>
            </a:r>
            <a:endParaRPr/>
          </a:p>
        </p:txBody>
      </p:sp>
      <p:pic>
        <p:nvPicPr>
          <p:cNvPr id="177" name="Google Shape;177;p16"/>
          <p:cNvPicPr preferRelativeResize="0">
            <a:picLocks noGrp="1"/>
          </p:cNvPicPr>
          <p:nvPr>
            <p:ph type="body" idx="1"/>
          </p:nvPr>
        </p:nvPicPr>
        <p:blipFill rotWithShape="1">
          <a:blip r:embed="rId3">
            <a:alphaModFix/>
          </a:blip>
          <a:srcRect/>
          <a:stretch/>
        </p:blipFill>
        <p:spPr>
          <a:xfrm>
            <a:off x="618744" y="2233698"/>
            <a:ext cx="10515600" cy="322429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Compute Minimum Edit Distance</a:t>
            </a:r>
            <a:endParaRPr/>
          </a:p>
        </p:txBody>
      </p:sp>
      <p:graphicFrame>
        <p:nvGraphicFramePr>
          <p:cNvPr id="393" name="Google Shape;393;p47"/>
          <p:cNvGraphicFramePr/>
          <p:nvPr/>
        </p:nvGraphicFramePr>
        <p:xfrm>
          <a:off x="1922106" y="2497428"/>
          <a:ext cx="7139450" cy="2595950"/>
        </p:xfrm>
        <a:graphic>
          <a:graphicData uri="http://schemas.openxmlformats.org/drawingml/2006/table">
            <a:tbl>
              <a:tblPr firstRow="1" bandRow="1">
                <a:noFill/>
              </a:tblPr>
              <a:tblGrid>
                <a:gridCol w="831975">
                  <a:extLst>
                    <a:ext uri="{9D8B030D-6E8A-4147-A177-3AD203B41FA5}">
                      <a16:colId xmlns:a16="http://schemas.microsoft.com/office/drawing/2014/main" val="20000"/>
                    </a:ext>
                  </a:extLst>
                </a:gridCol>
                <a:gridCol w="998375">
                  <a:extLst>
                    <a:ext uri="{9D8B030D-6E8A-4147-A177-3AD203B41FA5}">
                      <a16:colId xmlns:a16="http://schemas.microsoft.com/office/drawing/2014/main" val="20001"/>
                    </a:ext>
                  </a:extLst>
                </a:gridCol>
                <a:gridCol w="802425">
                  <a:extLst>
                    <a:ext uri="{9D8B030D-6E8A-4147-A177-3AD203B41FA5}">
                      <a16:colId xmlns:a16="http://schemas.microsoft.com/office/drawing/2014/main" val="20002"/>
                    </a:ext>
                  </a:extLst>
                </a:gridCol>
                <a:gridCol w="774450">
                  <a:extLst>
                    <a:ext uri="{9D8B030D-6E8A-4147-A177-3AD203B41FA5}">
                      <a16:colId xmlns:a16="http://schemas.microsoft.com/office/drawing/2014/main" val="20003"/>
                    </a:ext>
                  </a:extLst>
                </a:gridCol>
                <a:gridCol w="802425">
                  <a:extLst>
                    <a:ext uri="{9D8B030D-6E8A-4147-A177-3AD203B41FA5}">
                      <a16:colId xmlns:a16="http://schemas.microsoft.com/office/drawing/2014/main" val="20004"/>
                    </a:ext>
                  </a:extLst>
                </a:gridCol>
                <a:gridCol w="671800">
                  <a:extLst>
                    <a:ext uri="{9D8B030D-6E8A-4147-A177-3AD203B41FA5}">
                      <a16:colId xmlns:a16="http://schemas.microsoft.com/office/drawing/2014/main" val="20005"/>
                    </a:ext>
                  </a:extLst>
                </a:gridCol>
                <a:gridCol w="625150">
                  <a:extLst>
                    <a:ext uri="{9D8B030D-6E8A-4147-A177-3AD203B41FA5}">
                      <a16:colId xmlns:a16="http://schemas.microsoft.com/office/drawing/2014/main" val="20006"/>
                    </a:ext>
                  </a:extLst>
                </a:gridCol>
                <a:gridCol w="16328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a:t>
                      </a:r>
                      <a:endParaRPr sz="1800"/>
                    </a:p>
                  </a:txBody>
                  <a:tcPr marL="91450" marR="91450" marT="45725" marB="45725"/>
                </a:tc>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d</a:t>
                      </a:r>
                      <a:endParaRPr sz="1800"/>
                    </a:p>
                  </a:txBody>
                  <a:tcPr marL="91450" marR="91450" marT="45725" marB="45725"/>
                </a:tc>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F</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k</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g</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b="1">
                          <a:solidFill>
                            <a:srgbClr val="FF0000"/>
                          </a:solidFill>
                        </a:rPr>
                        <a:t>5</a:t>
                      </a:r>
                      <a:endParaRPr sz="1800" b="1">
                        <a:solidFill>
                          <a:srgbClr val="FF0000"/>
                        </a:solidFill>
                      </a:endParaRPr>
                    </a:p>
                  </a:txBody>
                  <a:tcPr marL="91450" marR="91450" marT="45725" marB="45725"/>
                </a:tc>
                <a:extLst>
                  <a:ext uri="{0D108BD9-81ED-4DB2-BD59-A6C34878D82A}">
                    <a16:rowId xmlns:a16="http://schemas.microsoft.com/office/drawing/2014/main" val="10006"/>
                  </a:ext>
                </a:extLst>
              </a:tr>
            </a:tbl>
          </a:graphicData>
        </a:graphic>
      </p:graphicFrame>
      <p:sp>
        <p:nvSpPr>
          <p:cNvPr id="394" name="Google Shape;394;p47"/>
          <p:cNvSpPr txBox="1"/>
          <p:nvPr/>
        </p:nvSpPr>
        <p:spPr>
          <a:xfrm>
            <a:off x="1819468" y="1623527"/>
            <a:ext cx="7697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Compute minimum Edit distance between string “abcdef” and “akcdg”</a:t>
            </a:r>
            <a:endParaRPr sz="1800">
              <a:solidFill>
                <a:schemeClr val="dk1"/>
              </a:solidFill>
              <a:latin typeface="Calibri"/>
              <a:ea typeface="Calibri"/>
              <a:cs typeface="Calibri"/>
              <a:sym typeface="Calibri"/>
            </a:endParaRPr>
          </a:p>
        </p:txBody>
      </p:sp>
      <p:sp>
        <p:nvSpPr>
          <p:cNvPr id="395" name="Google Shape;395;p47"/>
          <p:cNvSpPr txBox="1"/>
          <p:nvPr/>
        </p:nvSpPr>
        <p:spPr>
          <a:xfrm>
            <a:off x="1819467" y="5413211"/>
            <a:ext cx="87987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Note: assuming cost Insert = delete =  1 and cost of replace =2 </a:t>
            </a:r>
            <a:endParaRPr sz="2400" b="1">
              <a:solidFill>
                <a:schemeClr val="dk1"/>
              </a:solidFill>
              <a:latin typeface="Calibri"/>
              <a:ea typeface="Calibri"/>
              <a:cs typeface="Calibri"/>
              <a:sym typeface="Calibri"/>
            </a:endParaRPr>
          </a:p>
        </p:txBody>
      </p:sp>
      <p:cxnSp>
        <p:nvCxnSpPr>
          <p:cNvPr id="396" name="Google Shape;396;p47"/>
          <p:cNvCxnSpPr/>
          <p:nvPr/>
        </p:nvCxnSpPr>
        <p:spPr>
          <a:xfrm flipH="1">
            <a:off x="7742500" y="4661150"/>
            <a:ext cx="1958100" cy="238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47"/>
          <p:cNvSpPr txBox="1"/>
          <p:nvPr/>
        </p:nvSpPr>
        <p:spPr>
          <a:xfrm>
            <a:off x="9700600" y="4353350"/>
            <a:ext cx="190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Answer : Minimum edit distance  is 5</a:t>
            </a:r>
            <a:endParaRPr b="1">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Edit Distance</a:t>
            </a:r>
            <a:endParaRPr/>
          </a:p>
        </p:txBody>
      </p:sp>
      <p:graphicFrame>
        <p:nvGraphicFramePr>
          <p:cNvPr id="403" name="Google Shape;403;p48"/>
          <p:cNvGraphicFramePr/>
          <p:nvPr/>
        </p:nvGraphicFramePr>
        <p:xfrm>
          <a:off x="1066800" y="1505585"/>
          <a:ext cx="8333325" cy="4617830"/>
        </p:xfrm>
        <a:graphic>
          <a:graphicData uri="http://schemas.openxmlformats.org/drawingml/2006/table">
            <a:tbl>
              <a:tblPr firstRow="1" bandRow="1">
                <a:noFill/>
              </a:tblPr>
              <a:tblGrid>
                <a:gridCol w="757575">
                  <a:extLst>
                    <a:ext uri="{9D8B030D-6E8A-4147-A177-3AD203B41FA5}">
                      <a16:colId xmlns:a16="http://schemas.microsoft.com/office/drawing/2014/main" val="20000"/>
                    </a:ext>
                  </a:extLst>
                </a:gridCol>
                <a:gridCol w="757575">
                  <a:extLst>
                    <a:ext uri="{9D8B030D-6E8A-4147-A177-3AD203B41FA5}">
                      <a16:colId xmlns:a16="http://schemas.microsoft.com/office/drawing/2014/main" val="20001"/>
                    </a:ext>
                  </a:extLst>
                </a:gridCol>
                <a:gridCol w="757575">
                  <a:extLst>
                    <a:ext uri="{9D8B030D-6E8A-4147-A177-3AD203B41FA5}">
                      <a16:colId xmlns:a16="http://schemas.microsoft.com/office/drawing/2014/main" val="20002"/>
                    </a:ext>
                  </a:extLst>
                </a:gridCol>
                <a:gridCol w="757575">
                  <a:extLst>
                    <a:ext uri="{9D8B030D-6E8A-4147-A177-3AD203B41FA5}">
                      <a16:colId xmlns:a16="http://schemas.microsoft.com/office/drawing/2014/main" val="20003"/>
                    </a:ext>
                  </a:extLst>
                </a:gridCol>
                <a:gridCol w="757575">
                  <a:extLst>
                    <a:ext uri="{9D8B030D-6E8A-4147-A177-3AD203B41FA5}">
                      <a16:colId xmlns:a16="http://schemas.microsoft.com/office/drawing/2014/main" val="20004"/>
                    </a:ext>
                  </a:extLst>
                </a:gridCol>
                <a:gridCol w="757575">
                  <a:extLst>
                    <a:ext uri="{9D8B030D-6E8A-4147-A177-3AD203B41FA5}">
                      <a16:colId xmlns:a16="http://schemas.microsoft.com/office/drawing/2014/main" val="20005"/>
                    </a:ext>
                  </a:extLst>
                </a:gridCol>
                <a:gridCol w="757575">
                  <a:extLst>
                    <a:ext uri="{9D8B030D-6E8A-4147-A177-3AD203B41FA5}">
                      <a16:colId xmlns:a16="http://schemas.microsoft.com/office/drawing/2014/main" val="20006"/>
                    </a:ext>
                  </a:extLst>
                </a:gridCol>
                <a:gridCol w="757575">
                  <a:extLst>
                    <a:ext uri="{9D8B030D-6E8A-4147-A177-3AD203B41FA5}">
                      <a16:colId xmlns:a16="http://schemas.microsoft.com/office/drawing/2014/main" val="20007"/>
                    </a:ext>
                  </a:extLst>
                </a:gridCol>
                <a:gridCol w="757575">
                  <a:extLst>
                    <a:ext uri="{9D8B030D-6E8A-4147-A177-3AD203B41FA5}">
                      <a16:colId xmlns:a16="http://schemas.microsoft.com/office/drawing/2014/main" val="20008"/>
                    </a:ext>
                  </a:extLst>
                </a:gridCol>
                <a:gridCol w="757575">
                  <a:extLst>
                    <a:ext uri="{9D8B030D-6E8A-4147-A177-3AD203B41FA5}">
                      <a16:colId xmlns:a16="http://schemas.microsoft.com/office/drawing/2014/main" val="20009"/>
                    </a:ext>
                  </a:extLst>
                </a:gridCol>
                <a:gridCol w="757575">
                  <a:extLst>
                    <a:ext uri="{9D8B030D-6E8A-4147-A177-3AD203B41FA5}">
                      <a16:colId xmlns:a16="http://schemas.microsoft.com/office/drawing/2014/main" val="20010"/>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X</a:t>
                      </a:r>
                      <a:endParaRPr sz="1800"/>
                    </a:p>
                  </a:txBody>
                  <a:tcPr marL="91450" marR="91450" marT="45725" marB="45725"/>
                </a:tc>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C</a:t>
                      </a:r>
                      <a:endParaRPr sz="1800"/>
                    </a:p>
                  </a:txBody>
                  <a:tcPr marL="91450" marR="91450" marT="45725" marB="45725"/>
                </a:tc>
                <a:tc>
                  <a:txBody>
                    <a:bodyPr/>
                    <a:lstStyle/>
                    <a:p>
                      <a:pPr marL="0" marR="0" lvl="0" indent="0" algn="l" rtl="0">
                        <a:spcBef>
                          <a:spcPts val="0"/>
                        </a:spcBef>
                        <a:spcAft>
                          <a:spcPts val="0"/>
                        </a:spcAft>
                        <a:buNone/>
                      </a:pPr>
                      <a:r>
                        <a:rPr lang="en-US" sz="1800"/>
                        <a:t>U</a:t>
                      </a:r>
                      <a:endParaRPr sz="1800"/>
                    </a:p>
                  </a:txBody>
                  <a:tcPr marL="91450" marR="91450" marT="45725" marB="45725"/>
                </a:tc>
                <a:tc>
                  <a:txBody>
                    <a:bodyPr/>
                    <a:lstStyle/>
                    <a:p>
                      <a:pPr marL="0" marR="0" lvl="0" indent="0" algn="l" rtl="0">
                        <a:spcBef>
                          <a:spcPts val="0"/>
                        </a:spcBef>
                        <a:spcAft>
                          <a:spcPts val="0"/>
                        </a:spcAft>
                        <a:buNone/>
                      </a:pPr>
                      <a:r>
                        <a:rPr lang="en-US" sz="1800"/>
                        <a:t>T</a:t>
                      </a:r>
                      <a:endParaRPr sz="1800"/>
                    </a:p>
                  </a:txBody>
                  <a:tcPr marL="91450" marR="91450" marT="45725" marB="45725"/>
                </a:tc>
                <a:tc>
                  <a:txBody>
                    <a:bodyPr/>
                    <a:lstStyle/>
                    <a:p>
                      <a:pPr marL="0" marR="0" lvl="0" indent="0" algn="l" rtl="0">
                        <a:spcBef>
                          <a:spcPts val="0"/>
                        </a:spcBef>
                        <a:spcAft>
                          <a:spcPts val="0"/>
                        </a:spcAft>
                        <a:buNone/>
                      </a:pPr>
                      <a:r>
                        <a:rPr lang="en-US" sz="1800"/>
                        <a:t>I</a:t>
                      </a:r>
                      <a:endParaRPr sz="1800"/>
                    </a:p>
                  </a:txBody>
                  <a:tcPr marL="91450" marR="91450" marT="45725" marB="45725"/>
                </a:tc>
                <a:tc>
                  <a:txBody>
                    <a:bodyPr/>
                    <a:lstStyle/>
                    <a:p>
                      <a:pPr marL="0" marR="0" lvl="0" indent="0" algn="l" rtl="0">
                        <a:spcBef>
                          <a:spcPts val="0"/>
                        </a:spcBef>
                        <a:spcAft>
                          <a:spcPts val="0"/>
                        </a:spcAft>
                        <a:buNone/>
                      </a:pPr>
                      <a:r>
                        <a:rPr lang="en-US" sz="1800"/>
                        <a:t>O</a:t>
                      </a:r>
                      <a:endParaRPr sz="1800"/>
                    </a:p>
                  </a:txBody>
                  <a:tcPr marL="91450" marR="91450" marT="45725" marB="45725"/>
                </a:tc>
                <a:tc>
                  <a:txBody>
                    <a:bodyPr/>
                    <a:lstStyle/>
                    <a:p>
                      <a:pPr marL="0" marR="0" lvl="0" indent="0" algn="l" rtl="0">
                        <a:spcBef>
                          <a:spcPts val="0"/>
                        </a:spcBef>
                        <a:spcAft>
                          <a:spcPts val="0"/>
                        </a:spcAft>
                        <a:buNone/>
                      </a:pPr>
                      <a:r>
                        <a:rPr lang="en-US" sz="1800"/>
                        <a:t>N</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0</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9</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I</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N</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T</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E</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N</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T</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I</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O</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t>N</a:t>
                      </a:r>
                      <a:endParaRPr sz="1800"/>
                    </a:p>
                  </a:txBody>
                  <a:tcPr marL="91450" marR="91450" marT="45725" marB="45725"/>
                </a:tc>
                <a:tc>
                  <a:txBody>
                    <a:bodyPr/>
                    <a:lstStyle/>
                    <a:p>
                      <a:pPr marL="0" marR="0" lvl="0" indent="0" algn="l" rtl="0">
                        <a:spcBef>
                          <a:spcPts val="0"/>
                        </a:spcBef>
                        <a:spcAft>
                          <a:spcPts val="0"/>
                        </a:spcAft>
                        <a:buNone/>
                      </a:pPr>
                      <a:r>
                        <a:rPr lang="en-US" sz="1800"/>
                        <a:t>9</a:t>
                      </a:r>
                      <a:endParaRPr sz="1800"/>
                    </a:p>
                  </a:txBody>
                  <a:tcPr marL="91450" marR="91450" marT="45725" marB="45725"/>
                </a:tc>
                <a:tc>
                  <a:txBody>
                    <a:bodyPr/>
                    <a:lstStyle/>
                    <a:p>
                      <a:pPr marL="0" marR="0" lvl="0" indent="0" algn="l" rtl="0">
                        <a:spcBef>
                          <a:spcPts val="0"/>
                        </a:spcBef>
                        <a:spcAft>
                          <a:spcPts val="0"/>
                        </a:spcAft>
                        <a:buNone/>
                      </a:pPr>
                      <a:r>
                        <a:rPr lang="en-US" sz="1800"/>
                        <a:t>9</a:t>
                      </a:r>
                      <a:endParaRPr sz="1800"/>
                    </a:p>
                  </a:txBody>
                  <a:tcPr marL="91450" marR="91450" marT="45725" marB="45725"/>
                </a:tc>
                <a:tc>
                  <a:txBody>
                    <a:bodyPr/>
                    <a:lstStyle/>
                    <a:p>
                      <a:pPr marL="0" marR="0" lvl="0" indent="0" algn="l" rtl="0">
                        <a:spcBef>
                          <a:spcPts val="0"/>
                        </a:spcBef>
                        <a:spcAft>
                          <a:spcPts val="0"/>
                        </a:spcAft>
                        <a:buNone/>
                      </a:pPr>
                      <a:r>
                        <a:rPr lang="en-US" sz="1800"/>
                        <a:t>9</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b="1">
                          <a:solidFill>
                            <a:srgbClr val="FF0000"/>
                          </a:solidFill>
                        </a:rPr>
                        <a:t>5</a:t>
                      </a:r>
                      <a:endParaRPr sz="1800" b="1">
                        <a:solidFill>
                          <a:srgbClr val="FF0000"/>
                        </a:solidFill>
                      </a:endParaRPr>
                    </a:p>
                  </a:txBody>
                  <a:tcPr marL="91450" marR="91450" marT="45725" marB="45725"/>
                </a:tc>
                <a:extLst>
                  <a:ext uri="{0D108BD9-81ED-4DB2-BD59-A6C34878D82A}">
                    <a16:rowId xmlns:a16="http://schemas.microsoft.com/office/drawing/2014/main" val="10010"/>
                  </a:ext>
                </a:extLst>
              </a:tr>
            </a:tbl>
          </a:graphicData>
        </a:graphic>
      </p:graphicFrame>
      <p:sp>
        <p:nvSpPr>
          <p:cNvPr id="404" name="Google Shape;404;p48"/>
          <p:cNvSpPr txBox="1"/>
          <p:nvPr/>
        </p:nvSpPr>
        <p:spPr>
          <a:xfrm>
            <a:off x="707571" y="5795766"/>
            <a:ext cx="9686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Note: assuming cost of all operations  = 1 (Insert = delete = replace =1) </a:t>
            </a:r>
            <a:endParaRPr sz="2400" b="1">
              <a:solidFill>
                <a:schemeClr val="dk1"/>
              </a:solidFill>
              <a:latin typeface="Calibri"/>
              <a:ea typeface="Calibri"/>
              <a:cs typeface="Calibri"/>
              <a:sym typeface="Calibri"/>
            </a:endParaRPr>
          </a:p>
        </p:txBody>
      </p:sp>
      <p:sp>
        <p:nvSpPr>
          <p:cNvPr id="405" name="Google Shape;405;p48"/>
          <p:cNvSpPr txBox="1"/>
          <p:nvPr/>
        </p:nvSpPr>
        <p:spPr>
          <a:xfrm>
            <a:off x="9660850" y="4969325"/>
            <a:ext cx="190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Answer : Minimum edit distance  is 5</a:t>
            </a:r>
            <a:endParaRPr b="1">
              <a:latin typeface="Calibri"/>
              <a:ea typeface="Calibri"/>
              <a:cs typeface="Calibri"/>
              <a:sym typeface="Calibri"/>
            </a:endParaRPr>
          </a:p>
        </p:txBody>
      </p:sp>
      <p:cxnSp>
        <p:nvCxnSpPr>
          <p:cNvPr id="406" name="Google Shape;406;p48"/>
          <p:cNvCxnSpPr>
            <a:stCxn id="405" idx="1"/>
          </p:cNvCxnSpPr>
          <p:nvPr/>
        </p:nvCxnSpPr>
        <p:spPr>
          <a:xfrm flipH="1">
            <a:off x="8855650" y="5277125"/>
            <a:ext cx="805200" cy="11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f395c54c52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12" name="Google Shape;412;g1f395c54c52_0_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13" name="Google Shape;413;g1f395c54c52_0_17"/>
          <p:cNvPicPr preferRelativeResize="0"/>
          <p:nvPr/>
        </p:nvPicPr>
        <p:blipFill>
          <a:blip r:embed="rId3">
            <a:alphaModFix/>
          </a:blip>
          <a:stretch>
            <a:fillRect/>
          </a:stretch>
        </p:blipFill>
        <p:spPr>
          <a:xfrm>
            <a:off x="3505833" y="0"/>
            <a:ext cx="5180334" cy="685799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93F0-3A14-4920-BB15-E739CB5631F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E0A666-B874-4B5F-9AA5-4FB99A8AB1A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EDD849E1-2A0E-4591-8322-B2D8FF2FEC1D}"/>
              </a:ext>
            </a:extLst>
          </p:cNvPr>
          <p:cNvPicPr>
            <a:picLocks noChangeAspect="1"/>
          </p:cNvPicPr>
          <p:nvPr/>
        </p:nvPicPr>
        <p:blipFill>
          <a:blip r:embed="rId2"/>
          <a:stretch>
            <a:fillRect/>
          </a:stretch>
        </p:blipFill>
        <p:spPr>
          <a:xfrm>
            <a:off x="1994915" y="1457050"/>
            <a:ext cx="8202170" cy="3943900"/>
          </a:xfrm>
          <a:prstGeom prst="rect">
            <a:avLst/>
          </a:prstGeom>
        </p:spPr>
      </p:pic>
    </p:spTree>
    <p:extLst>
      <p:ext uri="{BB962C8B-B14F-4D97-AF65-F5344CB8AC3E}">
        <p14:creationId xmlns:p14="http://schemas.microsoft.com/office/powerpoint/2010/main" val="10106321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1DFC-E683-4285-9AC9-DFD58EA5BB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D9334E-DBF6-4455-87C7-BD639066A416}"/>
              </a:ext>
            </a:extLst>
          </p:cNvPr>
          <p:cNvSpPr>
            <a:spLocks noGrp="1"/>
          </p:cNvSpPr>
          <p:nvPr>
            <p:ph type="body" idx="1"/>
          </p:nvPr>
        </p:nvSpPr>
        <p:spPr/>
        <p:txBody>
          <a:bodyPr/>
          <a:lstStyle/>
          <a:p>
            <a:pPr marL="114300" indent="0">
              <a:buNone/>
            </a:pPr>
            <a:endParaRPr lang="en-US" dirty="0"/>
          </a:p>
        </p:txBody>
      </p:sp>
      <p:pic>
        <p:nvPicPr>
          <p:cNvPr id="4" name="Picture 2" descr="Find minimum edit distance between given two strings - IDeserve">
            <a:extLst>
              <a:ext uri="{FF2B5EF4-FFF2-40B4-BE49-F238E27FC236}">
                <a16:creationId xmlns:a16="http://schemas.microsoft.com/office/drawing/2014/main" id="{1E15F7CD-2190-453F-9AF9-9005BFC0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952" y="1403797"/>
            <a:ext cx="7486893" cy="458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2711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F3A8-92DD-4552-BE52-E386B5D47A8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653B8C-BD68-42F7-A2D4-1C39ACC4DC6E}"/>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127C2D0D-92DE-44B5-BF1B-04E478B7ECE7}"/>
              </a:ext>
            </a:extLst>
          </p:cNvPr>
          <p:cNvPicPr>
            <a:picLocks noChangeAspect="1"/>
          </p:cNvPicPr>
          <p:nvPr/>
        </p:nvPicPr>
        <p:blipFill>
          <a:blip r:embed="rId2"/>
          <a:stretch>
            <a:fillRect/>
          </a:stretch>
        </p:blipFill>
        <p:spPr>
          <a:xfrm>
            <a:off x="953568" y="468157"/>
            <a:ext cx="10102883" cy="4983430"/>
          </a:xfrm>
          <a:prstGeom prst="rect">
            <a:avLst/>
          </a:prstGeom>
        </p:spPr>
      </p:pic>
      <p:graphicFrame>
        <p:nvGraphicFramePr>
          <p:cNvPr id="6" name="Google Shape;346;p43">
            <a:extLst>
              <a:ext uri="{FF2B5EF4-FFF2-40B4-BE49-F238E27FC236}">
                <a16:creationId xmlns:a16="http://schemas.microsoft.com/office/drawing/2014/main" id="{4C436F6F-CBA9-4635-B445-BBF0451A0E06}"/>
              </a:ext>
            </a:extLst>
          </p:cNvPr>
          <p:cNvGraphicFramePr/>
          <p:nvPr>
            <p:extLst>
              <p:ext uri="{D42A27DB-BD31-4B8C-83A1-F6EECF244321}">
                <p14:modId xmlns:p14="http://schemas.microsoft.com/office/powerpoint/2010/main" val="2786488214"/>
              </p:ext>
            </p:extLst>
          </p:nvPr>
        </p:nvGraphicFramePr>
        <p:xfrm>
          <a:off x="7933950" y="1017036"/>
          <a:ext cx="3419850" cy="1036340"/>
        </p:xfrm>
        <a:graphic>
          <a:graphicData uri="http://schemas.openxmlformats.org/drawingml/2006/table">
            <a:tbl>
              <a:tblPr firstRow="1" bandRow="1">
                <a:noFill/>
              </a:tblPr>
              <a:tblGrid>
                <a:gridCol w="1709925">
                  <a:extLst>
                    <a:ext uri="{9D8B030D-6E8A-4147-A177-3AD203B41FA5}">
                      <a16:colId xmlns:a16="http://schemas.microsoft.com/office/drawing/2014/main" val="20000"/>
                    </a:ext>
                  </a:extLst>
                </a:gridCol>
                <a:gridCol w="17099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800" dirty="0"/>
                        <a:t>D(i-1,j-1)</a:t>
                      </a:r>
                      <a:endParaRPr sz="2800" dirty="0"/>
                    </a:p>
                  </a:txBody>
                  <a:tcPr marL="91450" marR="91450" marT="45725" marB="45725"/>
                </a:tc>
                <a:tc>
                  <a:txBody>
                    <a:bodyPr/>
                    <a:lstStyle/>
                    <a:p>
                      <a:pPr marL="0" marR="0" lvl="0" indent="0" algn="l" rtl="0">
                        <a:spcBef>
                          <a:spcPts val="0"/>
                        </a:spcBef>
                        <a:spcAft>
                          <a:spcPts val="0"/>
                        </a:spcAft>
                        <a:buNone/>
                      </a:pPr>
                      <a:r>
                        <a:rPr lang="en-US" sz="2800" dirty="0"/>
                        <a:t>D(i-1 ,j)</a:t>
                      </a:r>
                      <a:endParaRPr sz="280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800" dirty="0"/>
                        <a:t>D(i,j-1)</a:t>
                      </a:r>
                      <a:endParaRPr sz="2800" dirty="0"/>
                    </a:p>
                  </a:txBody>
                  <a:tcPr marL="91450" marR="91450" marT="45725" marB="45725"/>
                </a:tc>
                <a:tc>
                  <a:txBody>
                    <a:bodyPr/>
                    <a:lstStyle/>
                    <a:p>
                      <a:pPr marL="0" marR="0" lvl="0" indent="0" algn="l" rtl="0">
                        <a:spcBef>
                          <a:spcPts val="0"/>
                        </a:spcBef>
                        <a:spcAft>
                          <a:spcPts val="0"/>
                        </a:spcAft>
                        <a:buNone/>
                      </a:pPr>
                      <a:r>
                        <a:rPr lang="en-US" sz="2800" dirty="0"/>
                        <a:t>D(</a:t>
                      </a:r>
                      <a:r>
                        <a:rPr lang="en-US" sz="2800" dirty="0" err="1"/>
                        <a:t>i</a:t>
                      </a:r>
                      <a:r>
                        <a:rPr lang="en-US" sz="2800" dirty="0"/>
                        <a:t> , j )</a:t>
                      </a:r>
                      <a:endParaRPr sz="2800" dirty="0"/>
                    </a:p>
                  </a:txBody>
                  <a:tcPr marL="91450" marR="91450" marT="45725" marB="45725">
                    <a:solidFill>
                      <a:srgbClr val="FFFF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05636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BA6B-3E22-4A00-A62D-D8220C33E2D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7350506-D6BA-4ABB-B180-27F203AD5768}"/>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53AF4A9-A6AA-4988-8E03-0064B41AF47F}"/>
              </a:ext>
            </a:extLst>
          </p:cNvPr>
          <p:cNvPicPr>
            <a:picLocks noChangeAspect="1"/>
          </p:cNvPicPr>
          <p:nvPr/>
        </p:nvPicPr>
        <p:blipFill>
          <a:blip r:embed="rId2"/>
          <a:stretch>
            <a:fillRect/>
          </a:stretch>
        </p:blipFill>
        <p:spPr>
          <a:xfrm>
            <a:off x="991673" y="1166496"/>
            <a:ext cx="8781490" cy="5403119"/>
          </a:xfrm>
          <a:prstGeom prst="rect">
            <a:avLst/>
          </a:prstGeom>
        </p:spPr>
      </p:pic>
    </p:spTree>
    <p:extLst>
      <p:ext uri="{BB962C8B-B14F-4D97-AF65-F5344CB8AC3E}">
        <p14:creationId xmlns:p14="http://schemas.microsoft.com/office/powerpoint/2010/main" val="3032919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45" name="Google Shape;345;p43"/>
          <p:cNvPicPr preferRelativeResize="0">
            <a:picLocks noGrp="1"/>
          </p:cNvPicPr>
          <p:nvPr>
            <p:ph type="body" idx="1"/>
          </p:nvPr>
        </p:nvPicPr>
        <p:blipFill rotWithShape="1">
          <a:blip r:embed="rId3">
            <a:alphaModFix/>
          </a:blip>
          <a:srcRect/>
          <a:stretch/>
        </p:blipFill>
        <p:spPr>
          <a:xfrm>
            <a:off x="942425" y="572897"/>
            <a:ext cx="9509167" cy="5146828"/>
          </a:xfrm>
          <a:prstGeom prst="rect">
            <a:avLst/>
          </a:prstGeom>
          <a:noFill/>
          <a:ln>
            <a:noFill/>
          </a:ln>
        </p:spPr>
      </p:pic>
      <p:graphicFrame>
        <p:nvGraphicFramePr>
          <p:cNvPr id="346" name="Google Shape;346;p43"/>
          <p:cNvGraphicFramePr/>
          <p:nvPr/>
        </p:nvGraphicFramePr>
        <p:xfrm>
          <a:off x="7708392" y="2274146"/>
          <a:ext cx="3419850" cy="1036340"/>
        </p:xfrm>
        <a:graphic>
          <a:graphicData uri="http://schemas.openxmlformats.org/drawingml/2006/table">
            <a:tbl>
              <a:tblPr firstRow="1" bandRow="1">
                <a:noFill/>
              </a:tblPr>
              <a:tblGrid>
                <a:gridCol w="1709925">
                  <a:extLst>
                    <a:ext uri="{9D8B030D-6E8A-4147-A177-3AD203B41FA5}">
                      <a16:colId xmlns:a16="http://schemas.microsoft.com/office/drawing/2014/main" val="20000"/>
                    </a:ext>
                  </a:extLst>
                </a:gridCol>
                <a:gridCol w="17099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800" dirty="0"/>
                        <a:t>D(i-1,j-1)</a:t>
                      </a:r>
                      <a:endParaRPr sz="2800" dirty="0"/>
                    </a:p>
                  </a:txBody>
                  <a:tcPr marL="91450" marR="91450" marT="45725" marB="45725"/>
                </a:tc>
                <a:tc>
                  <a:txBody>
                    <a:bodyPr/>
                    <a:lstStyle/>
                    <a:p>
                      <a:pPr marL="0" marR="0" lvl="0" indent="0" algn="l" rtl="0">
                        <a:spcBef>
                          <a:spcPts val="0"/>
                        </a:spcBef>
                        <a:spcAft>
                          <a:spcPts val="0"/>
                        </a:spcAft>
                        <a:buNone/>
                      </a:pPr>
                      <a:r>
                        <a:rPr lang="en-US" sz="2800" dirty="0"/>
                        <a:t>D(i-1 ,j)</a:t>
                      </a:r>
                      <a:endParaRPr sz="280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800" dirty="0"/>
                        <a:t>D(i,j-1)</a:t>
                      </a:r>
                      <a:endParaRPr sz="2800" dirty="0"/>
                    </a:p>
                  </a:txBody>
                  <a:tcPr marL="91450" marR="91450" marT="45725" marB="45725"/>
                </a:tc>
                <a:tc>
                  <a:txBody>
                    <a:bodyPr/>
                    <a:lstStyle/>
                    <a:p>
                      <a:pPr marL="0" marR="0" lvl="0" indent="0" algn="l" rtl="0">
                        <a:spcBef>
                          <a:spcPts val="0"/>
                        </a:spcBef>
                        <a:spcAft>
                          <a:spcPts val="0"/>
                        </a:spcAft>
                        <a:buNone/>
                      </a:pPr>
                      <a:r>
                        <a:rPr lang="en-US" sz="2800" dirty="0"/>
                        <a:t>D(</a:t>
                      </a:r>
                      <a:r>
                        <a:rPr lang="en-US" sz="2800" dirty="0" err="1"/>
                        <a:t>i</a:t>
                      </a:r>
                      <a:r>
                        <a:rPr lang="en-US" sz="2800" dirty="0"/>
                        <a:t> , j )</a:t>
                      </a:r>
                      <a:endParaRPr sz="2800" dirty="0"/>
                    </a:p>
                  </a:txBody>
                  <a:tcPr marL="91450" marR="91450" marT="45725" marB="45725">
                    <a:solidFill>
                      <a:srgbClr val="FFFF0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37C9-1780-4E8E-ACF3-4A3E7D811396}"/>
              </a:ext>
            </a:extLst>
          </p:cNvPr>
          <p:cNvSpPr>
            <a:spLocks noGrp="1"/>
          </p:cNvSpPr>
          <p:nvPr>
            <p:ph type="title"/>
          </p:nvPr>
        </p:nvSpPr>
        <p:spPr/>
        <p:txBody>
          <a:bodyPr/>
          <a:lstStyle/>
          <a:p>
            <a:r>
              <a:rPr lang="en-US" dirty="0"/>
              <a:t>Result of back trace</a:t>
            </a:r>
          </a:p>
        </p:txBody>
      </p:sp>
      <p:sp>
        <p:nvSpPr>
          <p:cNvPr id="3" name="Text Placeholder 2">
            <a:extLst>
              <a:ext uri="{FF2B5EF4-FFF2-40B4-BE49-F238E27FC236}">
                <a16:creationId xmlns:a16="http://schemas.microsoft.com/office/drawing/2014/main" id="{A05BBAB5-2BF6-4820-AECD-C25C1274976B}"/>
              </a:ext>
            </a:extLst>
          </p:cNvPr>
          <p:cNvSpPr>
            <a:spLocks noGrp="1"/>
          </p:cNvSpPr>
          <p:nvPr>
            <p:ph type="body" idx="1"/>
          </p:nvPr>
        </p:nvSpPr>
        <p:spPr/>
        <p:txBody>
          <a:bodyPr/>
          <a:lstStyle/>
          <a:p>
            <a:pPr marL="114300" indent="0">
              <a:buNone/>
            </a:pPr>
            <a:endParaRPr lang="en-US" dirty="0"/>
          </a:p>
        </p:txBody>
      </p:sp>
      <p:pic>
        <p:nvPicPr>
          <p:cNvPr id="1026" name="Picture 2" descr="Find minimum edit distance between given two strings - IDeserve">
            <a:extLst>
              <a:ext uri="{FF2B5EF4-FFF2-40B4-BE49-F238E27FC236}">
                <a16:creationId xmlns:a16="http://schemas.microsoft.com/office/drawing/2014/main" id="{5C676492-8DC1-4D16-9C71-82113F349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952" y="2152649"/>
            <a:ext cx="6263023" cy="3832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640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f395c54c52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26" name="Google Shape;426;g1f395c54c52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7" name="Google Shape;427;g1f395c54c52_0_0"/>
          <p:cNvPicPr preferRelativeResize="0"/>
          <p:nvPr/>
        </p:nvPicPr>
        <p:blipFill>
          <a:blip r:embed="rId3">
            <a:alphaModFix/>
          </a:blip>
          <a:stretch>
            <a:fillRect/>
          </a:stretch>
        </p:blipFill>
        <p:spPr>
          <a:xfrm>
            <a:off x="2849025" y="735500"/>
            <a:ext cx="4222200" cy="576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BPE(Byte Pair Encoding)</a:t>
            </a:r>
            <a:endParaRPr/>
          </a:p>
        </p:txBody>
      </p:sp>
      <p:pic>
        <p:nvPicPr>
          <p:cNvPr id="183" name="Google Shape;183;p17"/>
          <p:cNvPicPr preferRelativeResize="0">
            <a:picLocks noGrp="1"/>
          </p:cNvPicPr>
          <p:nvPr>
            <p:ph type="body" idx="1"/>
          </p:nvPr>
        </p:nvPicPr>
        <p:blipFill rotWithShape="1">
          <a:blip r:embed="rId3">
            <a:alphaModFix/>
          </a:blip>
          <a:srcRect/>
          <a:stretch/>
        </p:blipFill>
        <p:spPr>
          <a:xfrm>
            <a:off x="757651" y="1563624"/>
            <a:ext cx="10782784" cy="470915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 : Minimum edit distance</a:t>
            </a:r>
            <a:endParaRPr/>
          </a:p>
        </p:txBody>
      </p:sp>
      <p:pic>
        <p:nvPicPr>
          <p:cNvPr id="419" name="Google Shape;419;p49"/>
          <p:cNvPicPr preferRelativeResize="0">
            <a:picLocks noGrp="1"/>
          </p:cNvPicPr>
          <p:nvPr>
            <p:ph type="body" idx="1"/>
          </p:nvPr>
        </p:nvPicPr>
        <p:blipFill rotWithShape="1">
          <a:blip r:embed="rId3">
            <a:alphaModFix/>
          </a:blip>
          <a:srcRect/>
          <a:stretch/>
        </p:blipFill>
        <p:spPr>
          <a:xfrm>
            <a:off x="990600" y="1690688"/>
            <a:ext cx="9842048" cy="4097464"/>
          </a:xfrm>
          <a:prstGeom prst="rect">
            <a:avLst/>
          </a:prstGeom>
          <a:noFill/>
          <a:ln>
            <a:noFill/>
          </a:ln>
        </p:spPr>
      </p:pic>
      <p:sp>
        <p:nvSpPr>
          <p:cNvPr id="420" name="Google Shape;420;p49"/>
          <p:cNvSpPr txBox="1"/>
          <p:nvPr/>
        </p:nvSpPr>
        <p:spPr>
          <a:xfrm>
            <a:off x="1614194" y="5788152"/>
            <a:ext cx="87987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Note: assuming cost Insert = delete =  1 and cost of replace =2 </a:t>
            </a:r>
            <a:endParaRPr sz="2400" b="1">
              <a:solidFill>
                <a:schemeClr val="dk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7A29-6686-4887-B79F-770BB9CBC777}"/>
              </a:ext>
            </a:extLst>
          </p:cNvPr>
          <p:cNvSpPr>
            <a:spLocks noGrp="1"/>
          </p:cNvSpPr>
          <p:nvPr>
            <p:ph type="title"/>
          </p:nvPr>
        </p:nvSpPr>
        <p:spPr/>
        <p:txBody>
          <a:bodyPr/>
          <a:lstStyle/>
          <a:p>
            <a:r>
              <a:rPr lang="en-US" dirty="0"/>
              <a:t>Noisy channel models</a:t>
            </a:r>
          </a:p>
        </p:txBody>
      </p:sp>
      <p:sp>
        <p:nvSpPr>
          <p:cNvPr id="3" name="Text Placeholder 2">
            <a:extLst>
              <a:ext uri="{FF2B5EF4-FFF2-40B4-BE49-F238E27FC236}">
                <a16:creationId xmlns:a16="http://schemas.microsoft.com/office/drawing/2014/main" id="{58EAB6AC-9B51-4649-A6F2-54F37D600215}"/>
              </a:ext>
            </a:extLst>
          </p:cNvPr>
          <p:cNvSpPr>
            <a:spLocks noGrp="1"/>
          </p:cNvSpPr>
          <p:nvPr>
            <p:ph type="body" idx="1"/>
          </p:nvPr>
        </p:nvSpPr>
        <p:spPr/>
        <p:txBody>
          <a:bodyPr>
            <a:normAutofit lnSpcReduction="10000"/>
          </a:bodyPr>
          <a:lstStyle/>
          <a:p>
            <a:pPr algn="l"/>
            <a:r>
              <a:rPr lang="en-US" b="0" i="0" u="none" strike="noStrike" baseline="0" dirty="0">
                <a:latin typeface="SegoeUI"/>
              </a:rPr>
              <a:t>The concept implies we begin with a pristine form of the signal that becomes damaged as it is transported across a medium that introduces noise, such as a defective telephone line – </a:t>
            </a:r>
          </a:p>
          <a:p>
            <a:pPr marL="114300" indent="0" algn="l">
              <a:buNone/>
            </a:pPr>
            <a:r>
              <a:rPr lang="en-US" b="0" i="0" u="none" strike="noStrike" baseline="0" dirty="0">
                <a:latin typeface="SegoeUI"/>
              </a:rPr>
              <a:t>Thus the name "noisy channel." </a:t>
            </a:r>
          </a:p>
          <a:p>
            <a:r>
              <a:rPr lang="en-US" b="0" i="0" u="none" strike="noStrike" baseline="0" dirty="0">
                <a:latin typeface="SegoeUI"/>
              </a:rPr>
              <a:t>This is most easily understood for jobs involving real corrections, such as speech recognition or spelling correction. </a:t>
            </a:r>
          </a:p>
          <a:p>
            <a:r>
              <a:rPr lang="en-US" b="0" i="0" u="none" strike="noStrike" baseline="0" dirty="0">
                <a:latin typeface="SegoeUI"/>
              </a:rPr>
              <a:t>For the latter, we suppose that we begin with a completely accurate version of the text, but that while typing it, we unwittingly add noise in the form of spelling mistakes. The aim is to get rid of the noise.</a:t>
            </a:r>
            <a:endParaRPr lang="en-US" sz="4000" dirty="0"/>
          </a:p>
        </p:txBody>
      </p:sp>
    </p:spTree>
    <p:extLst>
      <p:ext uri="{BB962C8B-B14F-4D97-AF65-F5344CB8AC3E}">
        <p14:creationId xmlns:p14="http://schemas.microsoft.com/office/powerpoint/2010/main" val="37211134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CAD-AE25-4E87-8C50-B9A0EA9EABE2}"/>
              </a:ext>
            </a:extLst>
          </p:cNvPr>
          <p:cNvSpPr>
            <a:spLocks noGrp="1"/>
          </p:cNvSpPr>
          <p:nvPr>
            <p:ph type="title"/>
          </p:nvPr>
        </p:nvSpPr>
        <p:spPr/>
        <p:txBody>
          <a:bodyPr/>
          <a:lstStyle/>
          <a:p>
            <a:r>
              <a:rPr lang="en-US" dirty="0"/>
              <a:t>Noisy Channel</a:t>
            </a:r>
          </a:p>
        </p:txBody>
      </p:sp>
      <p:sp>
        <p:nvSpPr>
          <p:cNvPr id="3" name="Text Placeholder 2">
            <a:extLst>
              <a:ext uri="{FF2B5EF4-FFF2-40B4-BE49-F238E27FC236}">
                <a16:creationId xmlns:a16="http://schemas.microsoft.com/office/drawing/2014/main" id="{CA42C32D-A0E4-4D7C-8BB7-11F63F11280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AE04680D-A915-4F65-889F-F4A2002426B7}"/>
              </a:ext>
            </a:extLst>
          </p:cNvPr>
          <p:cNvPicPr>
            <a:picLocks noChangeAspect="1"/>
          </p:cNvPicPr>
          <p:nvPr/>
        </p:nvPicPr>
        <p:blipFill>
          <a:blip r:embed="rId2"/>
          <a:stretch>
            <a:fillRect/>
          </a:stretch>
        </p:blipFill>
        <p:spPr>
          <a:xfrm>
            <a:off x="1583849" y="1997046"/>
            <a:ext cx="9024301" cy="3334808"/>
          </a:xfrm>
          <a:prstGeom prst="rect">
            <a:avLst/>
          </a:prstGeom>
        </p:spPr>
      </p:pic>
    </p:spTree>
    <p:extLst>
      <p:ext uri="{BB962C8B-B14F-4D97-AF65-F5344CB8AC3E}">
        <p14:creationId xmlns:p14="http://schemas.microsoft.com/office/powerpoint/2010/main" val="6990561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0006-9E23-484B-8C63-64ED2BB7D8E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7AD331D-ABEA-4488-93CF-49217AD5335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D379B9AE-CE00-440A-922E-4AA5B8C8EED1}"/>
              </a:ext>
            </a:extLst>
          </p:cNvPr>
          <p:cNvPicPr>
            <a:picLocks noChangeAspect="1"/>
          </p:cNvPicPr>
          <p:nvPr/>
        </p:nvPicPr>
        <p:blipFill>
          <a:blip r:embed="rId2"/>
          <a:stretch>
            <a:fillRect/>
          </a:stretch>
        </p:blipFill>
        <p:spPr>
          <a:xfrm>
            <a:off x="2292440" y="864620"/>
            <a:ext cx="8267581" cy="4695169"/>
          </a:xfrm>
          <a:prstGeom prst="rect">
            <a:avLst/>
          </a:prstGeom>
        </p:spPr>
      </p:pic>
    </p:spTree>
    <p:extLst>
      <p:ext uri="{BB962C8B-B14F-4D97-AF65-F5344CB8AC3E}">
        <p14:creationId xmlns:p14="http://schemas.microsoft.com/office/powerpoint/2010/main" val="22503834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3FF5-F72D-437F-80DA-8CE600500E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D860D-C938-4220-B7D4-B63BE7B5C489}"/>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F9C1C97-A430-4E89-B7ED-7A3B4B8B0F1F}"/>
              </a:ext>
            </a:extLst>
          </p:cNvPr>
          <p:cNvPicPr>
            <a:picLocks noChangeAspect="1"/>
          </p:cNvPicPr>
          <p:nvPr/>
        </p:nvPicPr>
        <p:blipFill>
          <a:blip r:embed="rId2"/>
          <a:stretch>
            <a:fillRect/>
          </a:stretch>
        </p:blipFill>
        <p:spPr>
          <a:xfrm>
            <a:off x="1906073" y="1331755"/>
            <a:ext cx="8785007" cy="4220248"/>
          </a:xfrm>
          <a:prstGeom prst="rect">
            <a:avLst/>
          </a:prstGeom>
        </p:spPr>
      </p:pic>
    </p:spTree>
    <p:extLst>
      <p:ext uri="{BB962C8B-B14F-4D97-AF65-F5344CB8AC3E}">
        <p14:creationId xmlns:p14="http://schemas.microsoft.com/office/powerpoint/2010/main" val="9265653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5BD6-7AA2-4E44-9477-9BC7BF743A9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8CF433-B1E1-41BF-9C47-06ABA3AF1ADF}"/>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CE81832E-ADA9-4C08-B386-EE715C9D7916}"/>
              </a:ext>
            </a:extLst>
          </p:cNvPr>
          <p:cNvPicPr>
            <a:picLocks noChangeAspect="1"/>
          </p:cNvPicPr>
          <p:nvPr/>
        </p:nvPicPr>
        <p:blipFill>
          <a:blip r:embed="rId2"/>
          <a:stretch>
            <a:fillRect/>
          </a:stretch>
        </p:blipFill>
        <p:spPr>
          <a:xfrm>
            <a:off x="2161626" y="1442760"/>
            <a:ext cx="7868748" cy="3972479"/>
          </a:xfrm>
          <a:prstGeom prst="rect">
            <a:avLst/>
          </a:prstGeom>
        </p:spPr>
      </p:pic>
    </p:spTree>
    <p:extLst>
      <p:ext uri="{BB962C8B-B14F-4D97-AF65-F5344CB8AC3E}">
        <p14:creationId xmlns:p14="http://schemas.microsoft.com/office/powerpoint/2010/main" val="1285470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95A7-0DB8-4D27-BB6C-15512BF1933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CC40B3-8E70-4E67-B722-7BE7F869F2F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D3E3EE41-A2A2-4576-9D48-C252ED6B4BDE}"/>
              </a:ext>
            </a:extLst>
          </p:cNvPr>
          <p:cNvPicPr>
            <a:picLocks noChangeAspect="1"/>
          </p:cNvPicPr>
          <p:nvPr/>
        </p:nvPicPr>
        <p:blipFill>
          <a:blip r:embed="rId2"/>
          <a:stretch>
            <a:fillRect/>
          </a:stretch>
        </p:blipFill>
        <p:spPr>
          <a:xfrm>
            <a:off x="2990416" y="2242972"/>
            <a:ext cx="6211167" cy="2372056"/>
          </a:xfrm>
          <a:prstGeom prst="rect">
            <a:avLst/>
          </a:prstGeom>
        </p:spPr>
      </p:pic>
    </p:spTree>
    <p:extLst>
      <p:ext uri="{BB962C8B-B14F-4D97-AF65-F5344CB8AC3E}">
        <p14:creationId xmlns:p14="http://schemas.microsoft.com/office/powerpoint/2010/main" val="16148069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126A-A60B-4DA6-8130-E1EB029E71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9868D6-B877-4BE6-A119-D02D224129D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41C7520-E535-489A-B0EA-ED0710A60526}"/>
              </a:ext>
            </a:extLst>
          </p:cNvPr>
          <p:cNvPicPr>
            <a:picLocks noChangeAspect="1"/>
          </p:cNvPicPr>
          <p:nvPr/>
        </p:nvPicPr>
        <p:blipFill>
          <a:blip r:embed="rId2"/>
          <a:stretch>
            <a:fillRect/>
          </a:stretch>
        </p:blipFill>
        <p:spPr>
          <a:xfrm>
            <a:off x="1865068" y="1480029"/>
            <a:ext cx="8649977" cy="3923700"/>
          </a:xfrm>
          <a:prstGeom prst="rect">
            <a:avLst/>
          </a:prstGeom>
        </p:spPr>
      </p:pic>
    </p:spTree>
    <p:extLst>
      <p:ext uri="{BB962C8B-B14F-4D97-AF65-F5344CB8AC3E}">
        <p14:creationId xmlns:p14="http://schemas.microsoft.com/office/powerpoint/2010/main" val="41338916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001B-BC2C-4D9F-8D17-FC2C206CD84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2F1552B-37BE-4499-B074-C1BE555DB1A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9C8A735-C488-4E9D-AAD2-18BC56BCAF21}"/>
              </a:ext>
            </a:extLst>
          </p:cNvPr>
          <p:cNvPicPr>
            <a:picLocks noChangeAspect="1"/>
          </p:cNvPicPr>
          <p:nvPr/>
        </p:nvPicPr>
        <p:blipFill>
          <a:blip r:embed="rId2"/>
          <a:stretch>
            <a:fillRect/>
          </a:stretch>
        </p:blipFill>
        <p:spPr>
          <a:xfrm>
            <a:off x="1429555" y="1942892"/>
            <a:ext cx="8338845" cy="3374474"/>
          </a:xfrm>
          <a:prstGeom prst="rect">
            <a:avLst/>
          </a:prstGeom>
        </p:spPr>
      </p:pic>
    </p:spTree>
    <p:extLst>
      <p:ext uri="{BB962C8B-B14F-4D97-AF65-F5344CB8AC3E}">
        <p14:creationId xmlns:p14="http://schemas.microsoft.com/office/powerpoint/2010/main" val="6104122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BB8-9C0C-4AB7-B635-2D400707702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D5B896-E07D-4150-B97F-C0CB98C8EA2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D28127EA-89DC-4996-BE56-59EDBF12C0DC}"/>
              </a:ext>
            </a:extLst>
          </p:cNvPr>
          <p:cNvPicPr>
            <a:picLocks noChangeAspect="1"/>
          </p:cNvPicPr>
          <p:nvPr/>
        </p:nvPicPr>
        <p:blipFill>
          <a:blip r:embed="rId2"/>
          <a:stretch>
            <a:fillRect/>
          </a:stretch>
        </p:blipFill>
        <p:spPr>
          <a:xfrm>
            <a:off x="1803043" y="793174"/>
            <a:ext cx="8118512" cy="5011283"/>
          </a:xfrm>
          <a:prstGeom prst="rect">
            <a:avLst/>
          </a:prstGeom>
        </p:spPr>
      </p:pic>
    </p:spTree>
    <p:extLst>
      <p:ext uri="{BB962C8B-B14F-4D97-AF65-F5344CB8AC3E}">
        <p14:creationId xmlns:p14="http://schemas.microsoft.com/office/powerpoint/2010/main" val="4063468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8"/>
          <p:cNvSpPr txBox="1">
            <a:spLocks noGrp="1"/>
          </p:cNvSpPr>
          <p:nvPr>
            <p:ph type="title"/>
          </p:nvPr>
        </p:nvSpPr>
        <p:spPr>
          <a:xfrm>
            <a:off x="838200" y="365125"/>
            <a:ext cx="10515600" cy="7504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Another example (BPE)</a:t>
            </a:r>
            <a:endParaRPr/>
          </a:p>
        </p:txBody>
      </p:sp>
      <p:pic>
        <p:nvPicPr>
          <p:cNvPr id="189" name="Google Shape;189;p18"/>
          <p:cNvPicPr preferRelativeResize="0">
            <a:picLocks noGrp="1"/>
          </p:cNvPicPr>
          <p:nvPr>
            <p:ph type="body" idx="1"/>
          </p:nvPr>
        </p:nvPicPr>
        <p:blipFill rotWithShape="1">
          <a:blip r:embed="rId3">
            <a:alphaModFix/>
          </a:blip>
          <a:srcRect/>
          <a:stretch/>
        </p:blipFill>
        <p:spPr>
          <a:xfrm>
            <a:off x="756950" y="1286129"/>
            <a:ext cx="8633938" cy="497549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0DC5-3915-40B2-AF14-37F150FB61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33A5D0-6B05-4053-9568-4CC7C542A317}"/>
              </a:ext>
            </a:extLst>
          </p:cNvPr>
          <p:cNvSpPr>
            <a:spLocks noGrp="1"/>
          </p:cNvSpPr>
          <p:nvPr>
            <p:ph type="body" idx="1"/>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4B2DAC9A-B110-4ADB-9A18-DE77ED138835}"/>
              </a:ext>
            </a:extLst>
          </p:cNvPr>
          <p:cNvPicPr>
            <a:picLocks noChangeAspect="1"/>
          </p:cNvPicPr>
          <p:nvPr/>
        </p:nvPicPr>
        <p:blipFill>
          <a:blip r:embed="rId2"/>
          <a:stretch>
            <a:fillRect/>
          </a:stretch>
        </p:blipFill>
        <p:spPr>
          <a:xfrm>
            <a:off x="1353290" y="681037"/>
            <a:ext cx="10143883" cy="5153093"/>
          </a:xfrm>
          <a:prstGeom prst="rect">
            <a:avLst/>
          </a:prstGeom>
        </p:spPr>
      </p:pic>
    </p:spTree>
    <p:extLst>
      <p:ext uri="{BB962C8B-B14F-4D97-AF65-F5344CB8AC3E}">
        <p14:creationId xmlns:p14="http://schemas.microsoft.com/office/powerpoint/2010/main" val="39215778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4746-229F-40A4-BCE1-F41EBEA589E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4B1F5A-0BBF-4C2C-A394-9D5035028629}"/>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7D1F167F-D132-4CBB-A83E-22A1445A46A1}"/>
              </a:ext>
            </a:extLst>
          </p:cNvPr>
          <p:cNvPicPr>
            <a:picLocks noChangeAspect="1"/>
          </p:cNvPicPr>
          <p:nvPr/>
        </p:nvPicPr>
        <p:blipFill>
          <a:blip r:embed="rId2"/>
          <a:stretch>
            <a:fillRect/>
          </a:stretch>
        </p:blipFill>
        <p:spPr>
          <a:xfrm>
            <a:off x="1429555" y="1068946"/>
            <a:ext cx="9091544" cy="4848824"/>
          </a:xfrm>
          <a:prstGeom prst="rect">
            <a:avLst/>
          </a:prstGeom>
        </p:spPr>
      </p:pic>
    </p:spTree>
    <p:extLst>
      <p:ext uri="{BB962C8B-B14F-4D97-AF65-F5344CB8AC3E}">
        <p14:creationId xmlns:p14="http://schemas.microsoft.com/office/powerpoint/2010/main" val="12531068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811-27E6-4C61-A8A7-79E32C3013B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7C6402-F65B-4CB5-9BA2-8CF6C6EF173A}"/>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7C50157F-5F7D-4F1A-9474-CA0661066D34}"/>
              </a:ext>
            </a:extLst>
          </p:cNvPr>
          <p:cNvPicPr>
            <a:picLocks noChangeAspect="1"/>
          </p:cNvPicPr>
          <p:nvPr/>
        </p:nvPicPr>
        <p:blipFill>
          <a:blip r:embed="rId2"/>
          <a:stretch>
            <a:fillRect/>
          </a:stretch>
        </p:blipFill>
        <p:spPr>
          <a:xfrm>
            <a:off x="608446" y="1025916"/>
            <a:ext cx="11221872" cy="4351338"/>
          </a:xfrm>
          <a:prstGeom prst="rect">
            <a:avLst/>
          </a:prstGeom>
        </p:spPr>
      </p:pic>
    </p:spTree>
    <p:extLst>
      <p:ext uri="{BB962C8B-B14F-4D97-AF65-F5344CB8AC3E}">
        <p14:creationId xmlns:p14="http://schemas.microsoft.com/office/powerpoint/2010/main" val="40167547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807D-4C67-437E-BD04-8651CDF755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5756CFB-93BB-4F05-93EC-38676BA46AFE}"/>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1F4C5E79-E767-414F-B7FE-4F9BC08D9819}"/>
              </a:ext>
            </a:extLst>
          </p:cNvPr>
          <p:cNvPicPr>
            <a:picLocks noChangeAspect="1"/>
          </p:cNvPicPr>
          <p:nvPr/>
        </p:nvPicPr>
        <p:blipFill>
          <a:blip r:embed="rId2"/>
          <a:stretch>
            <a:fillRect/>
          </a:stretch>
        </p:blipFill>
        <p:spPr>
          <a:xfrm>
            <a:off x="1803042" y="365125"/>
            <a:ext cx="9182637" cy="6048444"/>
          </a:xfrm>
          <a:prstGeom prst="rect">
            <a:avLst/>
          </a:prstGeom>
        </p:spPr>
      </p:pic>
    </p:spTree>
    <p:extLst>
      <p:ext uri="{BB962C8B-B14F-4D97-AF65-F5344CB8AC3E}">
        <p14:creationId xmlns:p14="http://schemas.microsoft.com/office/powerpoint/2010/main" val="25482301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80E5-5E72-4969-99DE-4F28AB0682A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018C74-479F-4735-AB84-1EC59C73386B}"/>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EE9232BE-0D77-4229-A9F6-9ADE78982716}"/>
              </a:ext>
            </a:extLst>
          </p:cNvPr>
          <p:cNvPicPr>
            <a:picLocks noChangeAspect="1"/>
          </p:cNvPicPr>
          <p:nvPr/>
        </p:nvPicPr>
        <p:blipFill>
          <a:blip r:embed="rId2"/>
          <a:stretch>
            <a:fillRect/>
          </a:stretch>
        </p:blipFill>
        <p:spPr>
          <a:xfrm>
            <a:off x="1390918" y="836436"/>
            <a:ext cx="8429877" cy="5185128"/>
          </a:xfrm>
          <a:prstGeom prst="rect">
            <a:avLst/>
          </a:prstGeom>
        </p:spPr>
      </p:pic>
    </p:spTree>
    <p:extLst>
      <p:ext uri="{BB962C8B-B14F-4D97-AF65-F5344CB8AC3E}">
        <p14:creationId xmlns:p14="http://schemas.microsoft.com/office/powerpoint/2010/main" val="384608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8542-2013-4220-AB14-E6A0E54525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957A04-50F6-4FD1-8860-6DD73FDC0C46}"/>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AD14EA14-C1E7-4B5D-AAEA-F48ACBD8EEBE}"/>
              </a:ext>
            </a:extLst>
          </p:cNvPr>
          <p:cNvPicPr>
            <a:picLocks noChangeAspect="1"/>
          </p:cNvPicPr>
          <p:nvPr/>
        </p:nvPicPr>
        <p:blipFill>
          <a:blip r:embed="rId2"/>
          <a:stretch>
            <a:fillRect/>
          </a:stretch>
        </p:blipFill>
        <p:spPr>
          <a:xfrm>
            <a:off x="1352282" y="681037"/>
            <a:ext cx="8654827" cy="5052547"/>
          </a:xfrm>
          <a:prstGeom prst="rect">
            <a:avLst/>
          </a:prstGeom>
        </p:spPr>
      </p:pic>
    </p:spTree>
    <p:extLst>
      <p:ext uri="{BB962C8B-B14F-4D97-AF65-F5344CB8AC3E}">
        <p14:creationId xmlns:p14="http://schemas.microsoft.com/office/powerpoint/2010/main" val="27934661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FFF0-43D8-40B0-89EA-787553B6FBBF}"/>
              </a:ext>
            </a:extLst>
          </p:cNvPr>
          <p:cNvSpPr>
            <a:spLocks noGrp="1"/>
          </p:cNvSpPr>
          <p:nvPr>
            <p:ph type="title"/>
          </p:nvPr>
        </p:nvSpPr>
        <p:spPr/>
        <p:txBody>
          <a:bodyPr/>
          <a:lstStyle/>
          <a:p>
            <a:r>
              <a:rPr lang="en-US" dirty="0"/>
              <a:t>Channel model for </a:t>
            </a:r>
            <a:r>
              <a:rPr lang="en-US" dirty="0" err="1"/>
              <a:t>acress</a:t>
            </a:r>
            <a:endParaRPr lang="en-US" dirty="0"/>
          </a:p>
        </p:txBody>
      </p:sp>
      <p:sp>
        <p:nvSpPr>
          <p:cNvPr id="3" name="Text Placeholder 2">
            <a:extLst>
              <a:ext uri="{FF2B5EF4-FFF2-40B4-BE49-F238E27FC236}">
                <a16:creationId xmlns:a16="http://schemas.microsoft.com/office/drawing/2014/main" id="{933B629B-84FA-49B6-B538-886B7F870A1F}"/>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2C32AB4-3A07-456A-BA1B-7FA6C1ECC3BF}"/>
              </a:ext>
            </a:extLst>
          </p:cNvPr>
          <p:cNvPicPr>
            <a:picLocks noChangeAspect="1"/>
          </p:cNvPicPr>
          <p:nvPr/>
        </p:nvPicPr>
        <p:blipFill>
          <a:blip r:embed="rId2"/>
          <a:stretch>
            <a:fillRect/>
          </a:stretch>
        </p:blipFill>
        <p:spPr>
          <a:xfrm>
            <a:off x="1300766" y="1957181"/>
            <a:ext cx="7500711" cy="4080493"/>
          </a:xfrm>
          <a:prstGeom prst="rect">
            <a:avLst/>
          </a:prstGeom>
        </p:spPr>
      </p:pic>
    </p:spTree>
    <p:extLst>
      <p:ext uri="{BB962C8B-B14F-4D97-AF65-F5344CB8AC3E}">
        <p14:creationId xmlns:p14="http://schemas.microsoft.com/office/powerpoint/2010/main" val="4174571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320C-160E-4100-9A51-DAD7456AF8F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9D073A-B33D-4407-95CC-318C79245767}"/>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601E8298-7364-4987-998B-154FA1C62080}"/>
              </a:ext>
            </a:extLst>
          </p:cNvPr>
          <p:cNvPicPr>
            <a:picLocks noChangeAspect="1"/>
          </p:cNvPicPr>
          <p:nvPr/>
        </p:nvPicPr>
        <p:blipFill>
          <a:blip r:embed="rId2"/>
          <a:stretch>
            <a:fillRect/>
          </a:stretch>
        </p:blipFill>
        <p:spPr>
          <a:xfrm>
            <a:off x="1236372" y="1466576"/>
            <a:ext cx="8684449" cy="4455782"/>
          </a:xfrm>
          <a:prstGeom prst="rect">
            <a:avLst/>
          </a:prstGeom>
        </p:spPr>
      </p:pic>
    </p:spTree>
    <p:extLst>
      <p:ext uri="{BB962C8B-B14F-4D97-AF65-F5344CB8AC3E}">
        <p14:creationId xmlns:p14="http://schemas.microsoft.com/office/powerpoint/2010/main" val="4157444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FBBD-ABC5-4F9F-9714-43519B62CA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1266F6-9B20-44D7-9226-481B3D98AA5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2B0D09C-DA59-470C-A3A9-57455F00B3EE}"/>
              </a:ext>
            </a:extLst>
          </p:cNvPr>
          <p:cNvPicPr>
            <a:picLocks noChangeAspect="1"/>
          </p:cNvPicPr>
          <p:nvPr/>
        </p:nvPicPr>
        <p:blipFill>
          <a:blip r:embed="rId2"/>
          <a:stretch>
            <a:fillRect/>
          </a:stretch>
        </p:blipFill>
        <p:spPr>
          <a:xfrm>
            <a:off x="1375646" y="1986902"/>
            <a:ext cx="10165531" cy="2185853"/>
          </a:xfrm>
          <a:prstGeom prst="rect">
            <a:avLst/>
          </a:prstGeom>
        </p:spPr>
      </p:pic>
    </p:spTree>
    <p:extLst>
      <p:ext uri="{BB962C8B-B14F-4D97-AF65-F5344CB8AC3E}">
        <p14:creationId xmlns:p14="http://schemas.microsoft.com/office/powerpoint/2010/main" val="30568002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A2BA7-FF8E-40C8-9CA6-C459FE18736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7751B75-CCB9-494C-BABD-B1D4C451DE5B}"/>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39BDA037-11CF-44BA-B427-8C6C98C0FB0C}"/>
              </a:ext>
            </a:extLst>
          </p:cNvPr>
          <p:cNvPicPr>
            <a:picLocks noChangeAspect="1"/>
          </p:cNvPicPr>
          <p:nvPr/>
        </p:nvPicPr>
        <p:blipFill>
          <a:blip r:embed="rId2"/>
          <a:stretch>
            <a:fillRect/>
          </a:stretch>
        </p:blipFill>
        <p:spPr>
          <a:xfrm>
            <a:off x="1074868" y="1914313"/>
            <a:ext cx="8912637" cy="3469056"/>
          </a:xfrm>
          <a:prstGeom prst="rect">
            <a:avLst/>
          </a:prstGeom>
        </p:spPr>
      </p:pic>
    </p:spTree>
    <p:extLst>
      <p:ext uri="{BB962C8B-B14F-4D97-AF65-F5344CB8AC3E}">
        <p14:creationId xmlns:p14="http://schemas.microsoft.com/office/powerpoint/2010/main" val="389903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19"/>
          <p:cNvPicPr preferRelativeResize="0">
            <a:picLocks noGrp="1"/>
          </p:cNvPicPr>
          <p:nvPr>
            <p:ph type="body" idx="1"/>
          </p:nvPr>
        </p:nvPicPr>
        <p:blipFill rotWithShape="1">
          <a:blip r:embed="rId3">
            <a:alphaModFix/>
          </a:blip>
          <a:srcRect/>
          <a:stretch/>
        </p:blipFill>
        <p:spPr>
          <a:xfrm>
            <a:off x="749537" y="365124"/>
            <a:ext cx="8403607" cy="5364972"/>
          </a:xfrm>
          <a:prstGeom prst="rect">
            <a:avLst/>
          </a:prstGeom>
          <a:noFill/>
          <a:ln>
            <a:noFill/>
          </a:ln>
        </p:spPr>
      </p:pic>
      <p:sp>
        <p:nvSpPr>
          <p:cNvPr id="195" name="Google Shape;195;p19"/>
          <p:cNvSpPr/>
          <p:nvPr/>
        </p:nvSpPr>
        <p:spPr>
          <a:xfrm>
            <a:off x="1246632" y="5920847"/>
            <a:ext cx="9113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Once we’ve learned our vocabulary, the token parser is used to tokenize a test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sentence</a:t>
            </a:r>
            <a:endParaRPr sz="1800">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A783-32BD-46FD-9C67-AB8672615A4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FF0E65-77A5-4A2C-AB6A-89197E06809D}"/>
              </a:ext>
            </a:extLst>
          </p:cNvPr>
          <p:cNvSpPr>
            <a:spLocks noGrp="1"/>
          </p:cNvSpPr>
          <p:nvPr>
            <p:ph type="body" idx="1"/>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8ED28E72-530C-4A39-B746-B305C8F40666}"/>
              </a:ext>
            </a:extLst>
          </p:cNvPr>
          <p:cNvPicPr>
            <a:picLocks noChangeAspect="1"/>
          </p:cNvPicPr>
          <p:nvPr/>
        </p:nvPicPr>
        <p:blipFill>
          <a:blip r:embed="rId2"/>
          <a:stretch>
            <a:fillRect/>
          </a:stretch>
        </p:blipFill>
        <p:spPr>
          <a:xfrm>
            <a:off x="2147336" y="1461813"/>
            <a:ext cx="7897327" cy="3934374"/>
          </a:xfrm>
          <a:prstGeom prst="rect">
            <a:avLst/>
          </a:prstGeom>
        </p:spPr>
      </p:pic>
    </p:spTree>
    <p:extLst>
      <p:ext uri="{BB962C8B-B14F-4D97-AF65-F5344CB8AC3E}">
        <p14:creationId xmlns:p14="http://schemas.microsoft.com/office/powerpoint/2010/main" val="36720400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E2735-8935-49D4-A194-175B784E57EF}"/>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C0494829-9000-414A-9D7C-4A4EAC7E1702}"/>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39BEC06-CC09-4B32-90F3-9D16BFBB9161}"/>
              </a:ext>
            </a:extLst>
          </p:cNvPr>
          <p:cNvPicPr>
            <a:picLocks noChangeAspect="1"/>
          </p:cNvPicPr>
          <p:nvPr/>
        </p:nvPicPr>
        <p:blipFill>
          <a:blip r:embed="rId2"/>
          <a:stretch>
            <a:fillRect/>
          </a:stretch>
        </p:blipFill>
        <p:spPr>
          <a:xfrm>
            <a:off x="1267050" y="1690688"/>
            <a:ext cx="9657900" cy="3025367"/>
          </a:xfrm>
          <a:prstGeom prst="rect">
            <a:avLst/>
          </a:prstGeom>
        </p:spPr>
      </p:pic>
    </p:spTree>
    <p:extLst>
      <p:ext uri="{BB962C8B-B14F-4D97-AF65-F5344CB8AC3E}">
        <p14:creationId xmlns:p14="http://schemas.microsoft.com/office/powerpoint/2010/main" val="1056080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g21011059f8b_0_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Problems based on Naive bayes (IMP)</a:t>
            </a:r>
            <a:endParaRPr>
              <a:solidFill>
                <a:srgbClr val="FF0066"/>
              </a:solidFill>
            </a:endParaRPr>
          </a:p>
        </p:txBody>
      </p:sp>
      <p:sp>
        <p:nvSpPr>
          <p:cNvPr id="1048" name="Google Shape;1048;g21011059f8b_0_68"/>
          <p:cNvSpPr txBox="1">
            <a:spLocks noGrp="1"/>
          </p:cNvSpPr>
          <p:nvPr>
            <p:ph type="body" idx="1"/>
          </p:nvPr>
        </p:nvSpPr>
        <p:spPr>
          <a:xfrm>
            <a:off x="838200" y="1553270"/>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u="sng" dirty="0"/>
              <a:t>Problem 1:</a:t>
            </a:r>
            <a:r>
              <a:rPr lang="en-US" dirty="0"/>
              <a:t> A Naive Bayes text classifier has to decide whether the test document ‘</a:t>
            </a:r>
            <a:r>
              <a:rPr lang="en-US" b="1" dirty="0">
                <a:solidFill>
                  <a:srgbClr val="38761D"/>
                </a:solidFill>
              </a:rPr>
              <a:t>Chennai Hyderabad’</a:t>
            </a:r>
            <a:r>
              <a:rPr lang="en-US" dirty="0"/>
              <a:t> belongs to class ‘India’ Or class ‘England’.</a:t>
            </a:r>
            <a:endParaRPr dirty="0"/>
          </a:p>
          <a:p>
            <a:pPr marL="0" lvl="0" indent="0" algn="l" rtl="0">
              <a:spcBef>
                <a:spcPts val="1000"/>
              </a:spcBef>
              <a:spcAft>
                <a:spcPts val="0"/>
              </a:spcAft>
              <a:buNone/>
            </a:pPr>
            <a:r>
              <a:rPr lang="en-US" dirty="0"/>
              <a:t>The following document collection is given:</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graphicFrame>
        <p:nvGraphicFramePr>
          <p:cNvPr id="1049" name="Google Shape;1049;g21011059f8b_0_68"/>
          <p:cNvGraphicFramePr/>
          <p:nvPr>
            <p:extLst>
              <p:ext uri="{D42A27DB-BD31-4B8C-83A1-F6EECF244321}">
                <p14:modId xmlns:p14="http://schemas.microsoft.com/office/powerpoint/2010/main" val="1675487506"/>
              </p:ext>
            </p:extLst>
          </p:nvPr>
        </p:nvGraphicFramePr>
        <p:xfrm>
          <a:off x="1797324" y="3429000"/>
          <a:ext cx="8328975" cy="3200190"/>
        </p:xfrm>
        <a:graphic>
          <a:graphicData uri="http://schemas.openxmlformats.org/drawingml/2006/table">
            <a:tbl>
              <a:tblPr>
                <a:noFill/>
                <a:tableStyleId>{5D2B235D-4E94-4FC5-87C1-B828EF88AF6F}</a:tableStyleId>
              </a:tblPr>
              <a:tblGrid>
                <a:gridCol w="1909850">
                  <a:extLst>
                    <a:ext uri="{9D8B030D-6E8A-4147-A177-3AD203B41FA5}">
                      <a16:colId xmlns:a16="http://schemas.microsoft.com/office/drawing/2014/main" val="20000"/>
                    </a:ext>
                  </a:extLst>
                </a:gridCol>
                <a:gridCol w="2802957">
                  <a:extLst>
                    <a:ext uri="{9D8B030D-6E8A-4147-A177-3AD203B41FA5}">
                      <a16:colId xmlns:a16="http://schemas.microsoft.com/office/drawing/2014/main" val="20001"/>
                    </a:ext>
                  </a:extLst>
                </a:gridCol>
                <a:gridCol w="1948069">
                  <a:extLst>
                    <a:ext uri="{9D8B030D-6E8A-4147-A177-3AD203B41FA5}">
                      <a16:colId xmlns:a16="http://schemas.microsoft.com/office/drawing/2014/main" val="20002"/>
                    </a:ext>
                  </a:extLst>
                </a:gridCol>
                <a:gridCol w="1668099">
                  <a:extLst>
                    <a:ext uri="{9D8B030D-6E8A-4147-A177-3AD203B41FA5}">
                      <a16:colId xmlns:a16="http://schemas.microsoft.com/office/drawing/2014/main" val="20003"/>
                    </a:ext>
                  </a:extLst>
                </a:gridCol>
              </a:tblGrid>
              <a:tr h="372775">
                <a:tc>
                  <a:txBody>
                    <a:bodyPr/>
                    <a:lstStyle/>
                    <a:p>
                      <a:pPr marL="0" marR="0" lvl="0" indent="0" algn="l" rtl="0">
                        <a:spcBef>
                          <a:spcPts val="0"/>
                        </a:spcBef>
                        <a:spcAft>
                          <a:spcPts val="0"/>
                        </a:spcAft>
                        <a:buNone/>
                      </a:pPr>
                      <a:endParaRPr dirty="0"/>
                    </a:p>
                  </a:txBody>
                  <a:tcPr marL="91425" marR="1618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marR="0" lvl="0" indent="0" algn="l" rtl="0">
                        <a:spcBef>
                          <a:spcPts val="0"/>
                        </a:spcBef>
                        <a:spcAft>
                          <a:spcPts val="0"/>
                        </a:spcAft>
                        <a:buNone/>
                      </a:pPr>
                      <a:r>
                        <a:rPr lang="en-US" dirty="0"/>
                        <a:t>Doc. No</a:t>
                      </a:r>
                      <a:endParaRPr dirty="0"/>
                    </a:p>
                  </a:txBody>
                  <a:tcPr marL="0" marR="1618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US"/>
                        <a:t>Text</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US"/>
                        <a:t>Class</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372775">
                <a:tc>
                  <a:txBody>
                    <a:bodyPr/>
                    <a:lstStyle/>
                    <a:p>
                      <a:pPr marL="0" lvl="0" indent="0" algn="l" rtl="0">
                        <a:spcBef>
                          <a:spcPts val="0"/>
                        </a:spcBef>
                        <a:spcAft>
                          <a:spcPts val="0"/>
                        </a:spcAft>
                        <a:buNone/>
                      </a:pPr>
                      <a:r>
                        <a:rPr lang="en-US" b="1" dirty="0"/>
                        <a:t>Training set</a:t>
                      </a:r>
                      <a:endParaRPr b="1" dirty="0"/>
                    </a:p>
                  </a:txBody>
                  <a:tcPr marL="91425" marR="91425" marT="91425" marB="91425">
                    <a:lnT w="9525" cap="flat" cmpd="sng">
                      <a:solidFill>
                        <a:srgbClr val="999999"/>
                      </a:solidFill>
                      <a:prstDash val="solid"/>
                      <a:round/>
                      <a:headEnd type="none" w="sm" len="sm"/>
                      <a:tailEnd type="none" w="sm" len="sm"/>
                    </a:lnT>
                  </a:tcPr>
                </a:tc>
                <a:tc>
                  <a:txBody>
                    <a:bodyPr/>
                    <a:lstStyle/>
                    <a:p>
                      <a:pPr marL="0" lvl="0" indent="0" algn="l" rtl="0">
                        <a:spcBef>
                          <a:spcPts val="0"/>
                        </a:spcBef>
                        <a:spcAft>
                          <a:spcPts val="0"/>
                        </a:spcAft>
                        <a:buNone/>
                      </a:pPr>
                      <a:r>
                        <a:rPr lang="en-US"/>
                        <a:t>1</a:t>
                      </a:r>
                      <a:endParaRPr/>
                    </a:p>
                  </a:txBody>
                  <a:tcPr marL="91425" marR="91425" marT="91425" marB="91425">
                    <a:lnT w="9525" cap="flat" cmpd="sng">
                      <a:solidFill>
                        <a:srgbClr val="999999"/>
                      </a:solidFill>
                      <a:prstDash val="solid"/>
                      <a:round/>
                      <a:headEnd type="none" w="sm" len="sm"/>
                      <a:tailEnd type="none" w="sm" len="sm"/>
                    </a:lnT>
                  </a:tcPr>
                </a:tc>
                <a:tc>
                  <a:txBody>
                    <a:bodyPr/>
                    <a:lstStyle/>
                    <a:p>
                      <a:pPr marL="0" lvl="0" indent="0" algn="l" rtl="0">
                        <a:spcBef>
                          <a:spcPts val="0"/>
                        </a:spcBef>
                        <a:spcAft>
                          <a:spcPts val="0"/>
                        </a:spcAft>
                        <a:buNone/>
                      </a:pPr>
                      <a:r>
                        <a:rPr lang="en-US" dirty="0"/>
                        <a:t>Chennai Mumbai</a:t>
                      </a:r>
                      <a:endParaRPr dirty="0"/>
                    </a:p>
                  </a:txBody>
                  <a:tcPr marL="91425" marR="91425" marT="91425" marB="91425">
                    <a:lnT w="9525" cap="flat" cmpd="sng">
                      <a:solidFill>
                        <a:srgbClr val="999999"/>
                      </a:solidFill>
                      <a:prstDash val="solid"/>
                      <a:round/>
                      <a:headEnd type="none" w="sm" len="sm"/>
                      <a:tailEnd type="none" w="sm" len="sm"/>
                    </a:lnT>
                  </a:tcPr>
                </a:tc>
                <a:tc>
                  <a:txBody>
                    <a:bodyPr/>
                    <a:lstStyle/>
                    <a:p>
                      <a:pPr marL="0" lvl="0" indent="0" algn="l" rtl="0">
                        <a:spcBef>
                          <a:spcPts val="0"/>
                        </a:spcBef>
                        <a:spcAft>
                          <a:spcPts val="0"/>
                        </a:spcAft>
                        <a:buNone/>
                      </a:pPr>
                      <a:r>
                        <a:rPr lang="en-US" dirty="0"/>
                        <a:t>India</a:t>
                      </a:r>
                      <a:endParaRPr dirty="0"/>
                    </a:p>
                  </a:txBody>
                  <a:tcPr marL="91425" marR="91425" marT="91425" marB="91425">
                    <a:lnT w="9525" cap="flat" cmpd="sng">
                      <a:solidFill>
                        <a:srgbClr val="999999"/>
                      </a:solidFill>
                      <a:prstDash val="solid"/>
                      <a:round/>
                      <a:headEnd type="none" w="sm" len="sm"/>
                      <a:tailEnd type="none" w="sm" len="sm"/>
                    </a:lnT>
                  </a:tcPr>
                </a:tc>
                <a:extLst>
                  <a:ext uri="{0D108BD9-81ED-4DB2-BD59-A6C34878D82A}">
                    <a16:rowId xmlns:a16="http://schemas.microsoft.com/office/drawing/2014/main" val="10001"/>
                  </a:ext>
                </a:extLst>
              </a:tr>
              <a:tr h="372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spcBef>
                          <a:spcPts val="0"/>
                        </a:spcBef>
                        <a:spcAft>
                          <a:spcPts val="0"/>
                        </a:spcAft>
                        <a:buNone/>
                      </a:pPr>
                      <a:r>
                        <a:rPr lang="en-US"/>
                        <a:t>Delhi London Hyderabad</a:t>
                      </a:r>
                      <a:endParaRPr/>
                    </a:p>
                  </a:txBody>
                  <a:tcPr marL="91425" marR="91425" marT="91425" marB="91425"/>
                </a:tc>
                <a:tc>
                  <a:txBody>
                    <a:bodyPr/>
                    <a:lstStyle/>
                    <a:p>
                      <a:pPr marL="0" lvl="0" indent="0" algn="l" rtl="0">
                        <a:spcBef>
                          <a:spcPts val="0"/>
                        </a:spcBef>
                        <a:spcAft>
                          <a:spcPts val="0"/>
                        </a:spcAft>
                        <a:buNone/>
                      </a:pPr>
                      <a:r>
                        <a:rPr lang="en-US" dirty="0"/>
                        <a:t>England</a:t>
                      </a:r>
                      <a:endParaRPr dirty="0"/>
                    </a:p>
                  </a:txBody>
                  <a:tcPr marL="91425" marR="91425" marT="91425" marB="91425"/>
                </a:tc>
                <a:extLst>
                  <a:ext uri="{0D108BD9-81ED-4DB2-BD59-A6C34878D82A}">
                    <a16:rowId xmlns:a16="http://schemas.microsoft.com/office/drawing/2014/main" val="10002"/>
                  </a:ext>
                </a:extLst>
              </a:tr>
              <a:tr h="372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Chennai Kolkata</a:t>
                      </a:r>
                      <a:endParaRPr/>
                    </a:p>
                  </a:txBody>
                  <a:tcPr marL="91425" marR="91425" marT="91425" marB="91425"/>
                </a:tc>
                <a:tc>
                  <a:txBody>
                    <a:bodyPr/>
                    <a:lstStyle/>
                    <a:p>
                      <a:pPr marL="0" lvl="0" indent="0" algn="l" rtl="0">
                        <a:spcBef>
                          <a:spcPts val="0"/>
                        </a:spcBef>
                        <a:spcAft>
                          <a:spcPts val="0"/>
                        </a:spcAft>
                        <a:buNone/>
                      </a:pPr>
                      <a:r>
                        <a:rPr lang="en-US" dirty="0"/>
                        <a:t>India</a:t>
                      </a:r>
                      <a:endParaRPr dirty="0"/>
                    </a:p>
                  </a:txBody>
                  <a:tcPr marL="91425" marR="91425" marT="91425" marB="91425"/>
                </a:tc>
                <a:extLst>
                  <a:ext uri="{0D108BD9-81ED-4DB2-BD59-A6C34878D82A}">
                    <a16:rowId xmlns:a16="http://schemas.microsoft.com/office/drawing/2014/main" val="10003"/>
                  </a:ext>
                </a:extLst>
              </a:tr>
              <a:tr h="372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Delhi Hyderabad pune</a:t>
                      </a:r>
                      <a:endParaRPr/>
                    </a:p>
                  </a:txBody>
                  <a:tcPr marL="91425" marR="91425" marT="91425" marB="91425"/>
                </a:tc>
                <a:tc>
                  <a:txBody>
                    <a:bodyPr/>
                    <a:lstStyle/>
                    <a:p>
                      <a:pPr marL="0" lvl="0" indent="0" algn="l" rtl="0">
                        <a:spcBef>
                          <a:spcPts val="0"/>
                        </a:spcBef>
                        <a:spcAft>
                          <a:spcPts val="0"/>
                        </a:spcAft>
                        <a:buNone/>
                      </a:pPr>
                      <a:r>
                        <a:rPr lang="en-US" dirty="0"/>
                        <a:t>India</a:t>
                      </a:r>
                      <a:endParaRPr dirty="0"/>
                    </a:p>
                  </a:txBody>
                  <a:tcPr marL="91425" marR="91425" marT="91425" marB="91425"/>
                </a:tc>
                <a:extLst>
                  <a:ext uri="{0D108BD9-81ED-4DB2-BD59-A6C34878D82A}">
                    <a16:rowId xmlns:a16="http://schemas.microsoft.com/office/drawing/2014/main" val="10004"/>
                  </a:ext>
                </a:extLst>
              </a:tr>
              <a:tr h="372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London Bristol Chennai</a:t>
                      </a:r>
                      <a:endParaRPr/>
                    </a:p>
                  </a:txBody>
                  <a:tcPr marL="91425" marR="91425" marT="91425" marB="91425"/>
                </a:tc>
                <a:tc>
                  <a:txBody>
                    <a:bodyPr/>
                    <a:lstStyle/>
                    <a:p>
                      <a:pPr marL="0" lvl="0" indent="0" algn="l" rtl="0">
                        <a:spcBef>
                          <a:spcPts val="0"/>
                        </a:spcBef>
                        <a:spcAft>
                          <a:spcPts val="0"/>
                        </a:spcAft>
                        <a:buNone/>
                      </a:pPr>
                      <a:r>
                        <a:rPr lang="en-US" dirty="0"/>
                        <a:t>England</a:t>
                      </a:r>
                      <a:endParaRPr dirty="0"/>
                    </a:p>
                  </a:txBody>
                  <a:tcPr marL="91425" marR="91425" marT="91425" marB="91425"/>
                </a:tc>
                <a:extLst>
                  <a:ext uri="{0D108BD9-81ED-4DB2-BD59-A6C34878D82A}">
                    <a16:rowId xmlns:a16="http://schemas.microsoft.com/office/drawing/2014/main" val="10005"/>
                  </a:ext>
                </a:extLst>
              </a:tr>
              <a:tr h="372775">
                <a:tc>
                  <a:txBody>
                    <a:bodyPr/>
                    <a:lstStyle/>
                    <a:p>
                      <a:pPr marL="0" lvl="0" indent="0" algn="l" rtl="0">
                        <a:spcBef>
                          <a:spcPts val="0"/>
                        </a:spcBef>
                        <a:spcAft>
                          <a:spcPts val="0"/>
                        </a:spcAft>
                        <a:buNone/>
                      </a:pPr>
                      <a:r>
                        <a:rPr lang="en-US" dirty="0"/>
                        <a:t>Test document</a:t>
                      </a: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Chennai hyderabad</a:t>
                      </a:r>
                      <a:endParaRPr/>
                    </a:p>
                  </a:txBody>
                  <a:tcPr marL="91425" marR="91425" marT="91425" marB="91425"/>
                </a:tc>
                <a:tc>
                  <a:txBody>
                    <a:bodyPr/>
                    <a:lstStyle/>
                    <a:p>
                      <a:pPr marL="0" lvl="0" indent="0" algn="l" rtl="0">
                        <a:spcBef>
                          <a:spcPts val="0"/>
                        </a:spcBef>
                        <a:spcAft>
                          <a:spcPts val="0"/>
                        </a:spcAft>
                        <a:buNone/>
                      </a:pPr>
                      <a:r>
                        <a:rPr lang="en-US" dirty="0"/>
                        <a:t> ??</a:t>
                      </a:r>
                      <a:endParaRPr dirty="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FBE7B8-9C47-DC21-C8A6-D4D808FB06D5}"/>
              </a:ext>
            </a:extLst>
          </p:cNvPr>
          <p:cNvSpPr>
            <a:spLocks noGrp="1"/>
          </p:cNvSpPr>
          <p:nvPr>
            <p:ph type="body" idx="1"/>
          </p:nvPr>
        </p:nvSpPr>
        <p:spPr>
          <a:xfrm>
            <a:off x="828260" y="1338608"/>
            <a:ext cx="11019183" cy="3203575"/>
          </a:xfrm>
        </p:spPr>
        <p:txBody>
          <a:bodyPr/>
          <a:lstStyle/>
          <a:p>
            <a:pPr marL="114300" indent="0">
              <a:buNone/>
            </a:pPr>
            <a:r>
              <a:rPr lang="en-US" dirty="0"/>
              <a:t>Formula of Naive Bayes : P(A/B) = </a:t>
            </a:r>
            <a:r>
              <a:rPr lang="en-US" b="1" dirty="0">
                <a:solidFill>
                  <a:srgbClr val="38761D"/>
                </a:solidFill>
              </a:rPr>
              <a:t>[P(A) . P(B/A) ]</a:t>
            </a:r>
            <a:r>
              <a:rPr lang="en-US" b="1" dirty="0"/>
              <a:t> </a:t>
            </a:r>
            <a:r>
              <a:rPr lang="en-US" dirty="0"/>
              <a:t>/ P(B)</a:t>
            </a:r>
          </a:p>
          <a:p>
            <a:pPr marL="114300" indent="0">
              <a:buNone/>
            </a:pPr>
            <a:r>
              <a:rPr lang="en-US" b="1" dirty="0">
                <a:solidFill>
                  <a:srgbClr val="FF0000"/>
                </a:solidFill>
              </a:rPr>
              <a:t>We need to find which probability is greater?</a:t>
            </a:r>
          </a:p>
          <a:p>
            <a:pPr marL="114300" indent="0">
              <a:buNone/>
            </a:pPr>
            <a:r>
              <a:rPr lang="en-US" sz="2400" b="1" dirty="0">
                <a:solidFill>
                  <a:schemeClr val="accent6">
                    <a:lumMod val="75000"/>
                  </a:schemeClr>
                </a:solidFill>
              </a:rPr>
              <a:t>P (India | Chennai Hyderabad) = P(India) x P (Chennai Hyderabad |India)</a:t>
            </a:r>
          </a:p>
          <a:p>
            <a:pPr marL="114300" indent="0">
              <a:buNone/>
            </a:pPr>
            <a:r>
              <a:rPr lang="en-US" sz="2400" b="1" dirty="0">
                <a:solidFill>
                  <a:schemeClr val="accent6">
                    <a:lumMod val="75000"/>
                  </a:schemeClr>
                </a:solidFill>
              </a:rPr>
              <a:t>                                                          </a:t>
            </a:r>
            <a:r>
              <a:rPr lang="en-US" sz="3200" b="1" dirty="0">
                <a:solidFill>
                  <a:schemeClr val="accent6">
                    <a:lumMod val="75000"/>
                  </a:schemeClr>
                </a:solidFill>
              </a:rPr>
              <a:t>or</a:t>
            </a:r>
            <a:endParaRPr lang="en-US" sz="2400" b="1" dirty="0">
              <a:solidFill>
                <a:schemeClr val="accent6">
                  <a:lumMod val="75000"/>
                </a:schemeClr>
              </a:solidFill>
            </a:endParaRPr>
          </a:p>
          <a:p>
            <a:pPr marL="114300" indent="0">
              <a:buNone/>
            </a:pPr>
            <a:r>
              <a:rPr lang="en-US" sz="2400" b="1" dirty="0">
                <a:solidFill>
                  <a:srgbClr val="38761D"/>
                </a:solidFill>
              </a:rPr>
              <a:t>P (England |Chennai Hyderabad) =</a:t>
            </a:r>
            <a:r>
              <a:rPr lang="en-US" sz="2400" b="1" dirty="0">
                <a:solidFill>
                  <a:schemeClr val="accent6">
                    <a:lumMod val="75000"/>
                  </a:schemeClr>
                </a:solidFill>
              </a:rPr>
              <a:t> P(England) x P (Chennai Hyderabad |England)The formula</a:t>
            </a:r>
            <a:endParaRPr lang="en-IN" sz="2400" dirty="0"/>
          </a:p>
        </p:txBody>
      </p:sp>
    </p:spTree>
    <p:extLst>
      <p:ext uri="{BB962C8B-B14F-4D97-AF65-F5344CB8AC3E}">
        <p14:creationId xmlns:p14="http://schemas.microsoft.com/office/powerpoint/2010/main" val="26004906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g21011059f8b_0_80"/>
          <p:cNvSpPr txBox="1">
            <a:spLocks noGrp="1"/>
          </p:cNvSpPr>
          <p:nvPr>
            <p:ph type="body" idx="1"/>
          </p:nvPr>
        </p:nvSpPr>
        <p:spPr>
          <a:xfrm>
            <a:off x="838200" y="801894"/>
            <a:ext cx="10515600" cy="5509453"/>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dirty="0">
                <a:solidFill>
                  <a:srgbClr val="1155CC"/>
                </a:solidFill>
              </a:rPr>
              <a:t>Step 1: Calculate Prior probability</a:t>
            </a:r>
            <a:endParaRPr dirty="0">
              <a:solidFill>
                <a:srgbClr val="1155CC"/>
              </a:solidFill>
            </a:endParaRPr>
          </a:p>
          <a:p>
            <a:pPr marL="0" lvl="0" indent="0" algn="l" rtl="0">
              <a:spcBef>
                <a:spcPts val="1000"/>
              </a:spcBef>
              <a:spcAft>
                <a:spcPts val="0"/>
              </a:spcAft>
              <a:buNone/>
            </a:pPr>
            <a:r>
              <a:rPr lang="en-US" dirty="0"/>
              <a:t>P(India) =  3 / 5</a:t>
            </a:r>
            <a:endParaRPr dirty="0"/>
          </a:p>
          <a:p>
            <a:pPr marL="0" lvl="0" indent="0" algn="l" rtl="0">
              <a:spcBef>
                <a:spcPts val="1000"/>
              </a:spcBef>
              <a:spcAft>
                <a:spcPts val="0"/>
              </a:spcAft>
              <a:buNone/>
            </a:pPr>
            <a:r>
              <a:rPr lang="en-US" dirty="0"/>
              <a:t>P(England) = 2 / 5</a:t>
            </a:r>
          </a:p>
          <a:p>
            <a:pPr marL="0" lvl="0" indent="0" algn="l" rtl="0">
              <a:spcBef>
                <a:spcPts val="1000"/>
              </a:spcBef>
              <a:spcAft>
                <a:spcPts val="0"/>
              </a:spcAft>
              <a:buNone/>
            </a:pPr>
            <a:endParaRPr dirty="0"/>
          </a:p>
          <a:p>
            <a:pPr marL="0" lvl="0" indent="0" algn="l" rtl="0">
              <a:spcBef>
                <a:spcPts val="1000"/>
              </a:spcBef>
              <a:spcAft>
                <a:spcPts val="0"/>
              </a:spcAft>
              <a:buNone/>
            </a:pPr>
            <a:r>
              <a:rPr lang="en-US" dirty="0">
                <a:solidFill>
                  <a:srgbClr val="1155CC"/>
                </a:solidFill>
              </a:rPr>
              <a:t>Step 2: Calculate conditional probabilities</a:t>
            </a:r>
            <a:endParaRPr dirty="0">
              <a:solidFill>
                <a:srgbClr val="1155CC"/>
              </a:solidFill>
            </a:endParaRPr>
          </a:p>
          <a:p>
            <a:pPr marL="0" lvl="0" indent="0" algn="l" rtl="0">
              <a:spcBef>
                <a:spcPts val="1000"/>
              </a:spcBef>
              <a:spcAft>
                <a:spcPts val="0"/>
              </a:spcAft>
              <a:buNone/>
            </a:pPr>
            <a:r>
              <a:rPr lang="en-US" dirty="0"/>
              <a:t>P(word | Class)</a:t>
            </a:r>
          </a:p>
          <a:p>
            <a:pPr marL="0" lvl="0" indent="0" algn="l" rtl="0">
              <a:spcBef>
                <a:spcPts val="1000"/>
              </a:spcBef>
              <a:spcAft>
                <a:spcPts val="0"/>
              </a:spcAft>
              <a:buNone/>
            </a:pPr>
            <a:r>
              <a:rPr lang="en-US" sz="2800" b="1" dirty="0">
                <a:solidFill>
                  <a:schemeClr val="accent6">
                    <a:lumMod val="75000"/>
                  </a:schemeClr>
                </a:solidFill>
              </a:rPr>
              <a:t>P (Chennai Hyderabad |India) = </a:t>
            </a:r>
            <a:r>
              <a:rPr lang="en-US" b="1" dirty="0">
                <a:solidFill>
                  <a:schemeClr val="accent6">
                    <a:lumMod val="75000"/>
                  </a:schemeClr>
                </a:solidFill>
              </a:rPr>
              <a:t>P(</a:t>
            </a:r>
            <a:r>
              <a:rPr lang="en-US" b="1" dirty="0" err="1">
                <a:solidFill>
                  <a:schemeClr val="accent6">
                    <a:lumMod val="75000"/>
                  </a:schemeClr>
                </a:solidFill>
              </a:rPr>
              <a:t>Chennai|India</a:t>
            </a:r>
            <a:r>
              <a:rPr lang="en-US" b="1" dirty="0">
                <a:solidFill>
                  <a:schemeClr val="accent6">
                    <a:lumMod val="75000"/>
                  </a:schemeClr>
                </a:solidFill>
              </a:rPr>
              <a:t>)  x P(Hyderabad | India) </a:t>
            </a:r>
            <a:endParaRPr b="1" dirty="0">
              <a:solidFill>
                <a:schemeClr val="accent6">
                  <a:lumMod val="75000"/>
                </a:schemeClr>
              </a:solidFill>
            </a:endParaRPr>
          </a:p>
          <a:p>
            <a:pPr marL="0" lvl="0" indent="0" algn="l" rtl="0">
              <a:spcBef>
                <a:spcPts val="1000"/>
              </a:spcBef>
              <a:spcAft>
                <a:spcPts val="0"/>
              </a:spcAft>
              <a:buNone/>
            </a:pPr>
            <a:r>
              <a:rPr lang="en-US" dirty="0"/>
              <a:t>P(</a:t>
            </a:r>
            <a:r>
              <a:rPr lang="en-US" dirty="0" err="1"/>
              <a:t>Chennai|India</a:t>
            </a:r>
            <a:r>
              <a:rPr lang="en-US" dirty="0"/>
              <a:t>) = 2/7  (Here 7 is the total no. of words in class </a:t>
            </a:r>
            <a:r>
              <a:rPr lang="en-US" dirty="0" err="1"/>
              <a:t>india</a:t>
            </a:r>
            <a:r>
              <a:rPr lang="en-US" dirty="0"/>
              <a:t>)</a:t>
            </a:r>
            <a:endParaRPr dirty="0"/>
          </a:p>
          <a:p>
            <a:pPr marL="0" lvl="0" indent="0" algn="l" rtl="0">
              <a:spcBef>
                <a:spcPts val="1000"/>
              </a:spcBef>
              <a:spcAft>
                <a:spcPts val="0"/>
              </a:spcAft>
              <a:buNone/>
            </a:pPr>
            <a:r>
              <a:rPr lang="en-US" dirty="0"/>
              <a:t>P(Hyderabad | India) = 1/7</a:t>
            </a:r>
          </a:p>
          <a:p>
            <a:pPr marL="0" lvl="0" indent="0" algn="l" rtl="0">
              <a:spcBef>
                <a:spcPts val="1000"/>
              </a:spcBef>
              <a:spcAft>
                <a:spcPts val="0"/>
              </a:spcAft>
              <a:buNone/>
            </a:pPr>
            <a:endParaRPr lang="en-US" dirty="0"/>
          </a:p>
          <a:p>
            <a:pPr marL="0" lvl="0" indent="0" algn="l" rtl="0">
              <a:spcBef>
                <a:spcPts val="1000"/>
              </a:spcBef>
              <a:spcAft>
                <a:spcPts val="0"/>
              </a:spcAft>
              <a:buNone/>
            </a:pPr>
            <a:r>
              <a:rPr lang="en-US" sz="2800" b="1" dirty="0">
                <a:solidFill>
                  <a:schemeClr val="accent6">
                    <a:lumMod val="75000"/>
                  </a:schemeClr>
                </a:solidFill>
              </a:rPr>
              <a:t>P (Chennai Hyderabad |England) = </a:t>
            </a:r>
            <a:r>
              <a:rPr lang="en-US" b="1" dirty="0">
                <a:solidFill>
                  <a:schemeClr val="accent6">
                    <a:lumMod val="75000"/>
                  </a:schemeClr>
                </a:solidFill>
              </a:rPr>
              <a:t>P(Chennai | England) x P(Hyderabad | England) </a:t>
            </a:r>
          </a:p>
          <a:p>
            <a:pPr marL="0" lvl="0" indent="0" algn="l" rtl="0">
              <a:spcBef>
                <a:spcPts val="1000"/>
              </a:spcBef>
              <a:spcAft>
                <a:spcPts val="0"/>
              </a:spcAft>
              <a:buNone/>
            </a:pPr>
            <a:endParaRPr lang="en-IN" dirty="0"/>
          </a:p>
          <a:p>
            <a:pPr marL="0" lvl="0" indent="0" algn="l" rtl="0">
              <a:spcBef>
                <a:spcPts val="1000"/>
              </a:spcBef>
              <a:spcAft>
                <a:spcPts val="0"/>
              </a:spcAft>
              <a:buNone/>
            </a:pPr>
            <a:r>
              <a:rPr lang="en-US" dirty="0"/>
              <a:t>P(Chennai | England) = 1 / 6 (Here 6 is the total no. of words in class England) </a:t>
            </a:r>
            <a:endParaRPr dirty="0"/>
          </a:p>
          <a:p>
            <a:pPr marL="0" lvl="0" indent="0" algn="l" rtl="0">
              <a:spcBef>
                <a:spcPts val="1000"/>
              </a:spcBef>
              <a:spcAft>
                <a:spcPts val="0"/>
              </a:spcAft>
              <a:buNone/>
            </a:pPr>
            <a:r>
              <a:rPr lang="en-US" dirty="0"/>
              <a:t>P(Hyderabad | England) = 1/6</a:t>
            </a:r>
            <a:endParaRP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1" name="Google Shape;1061;g21011059f8b_0_85"/>
          <p:cNvSpPr txBox="1">
            <a:spLocks noGrp="1"/>
          </p:cNvSpPr>
          <p:nvPr>
            <p:ph type="body" idx="1"/>
          </p:nvPr>
        </p:nvSpPr>
        <p:spPr>
          <a:xfrm>
            <a:off x="987287" y="732319"/>
            <a:ext cx="10750826" cy="546969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solidFill>
                  <a:srgbClr val="1155CC"/>
                </a:solidFill>
              </a:rPr>
              <a:t>Step 3: Calculate Posterior probabilities</a:t>
            </a:r>
            <a:endParaRPr lang="en-IN" dirty="0">
              <a:solidFill>
                <a:srgbClr val="1155CC"/>
              </a:solidFill>
            </a:endParaRPr>
          </a:p>
          <a:p>
            <a:pPr marL="114300" indent="0">
              <a:buNone/>
            </a:pPr>
            <a:r>
              <a:rPr lang="en-IN" sz="2000" b="1" dirty="0">
                <a:solidFill>
                  <a:schemeClr val="accent6">
                    <a:lumMod val="75000"/>
                  </a:schemeClr>
                </a:solidFill>
              </a:rPr>
              <a:t>P (India |Chennai Hyderabad) = P(India) x P (Chennai |India) P(Hyderabad |India)</a:t>
            </a:r>
          </a:p>
          <a:p>
            <a:pPr marL="0" lvl="0" indent="0" algn="l" rtl="0">
              <a:spcBef>
                <a:spcPts val="1000"/>
              </a:spcBef>
              <a:spcAft>
                <a:spcPts val="0"/>
              </a:spcAft>
              <a:buNone/>
            </a:pPr>
            <a:r>
              <a:rPr lang="en-US" dirty="0"/>
              <a:t>= 3 / 5 x 2 / 7 x 1 /7  = 0.0245</a:t>
            </a:r>
            <a:endParaRPr dirty="0"/>
          </a:p>
          <a:p>
            <a:pPr marL="0" lvl="0" indent="0" algn="l" rtl="0">
              <a:spcBef>
                <a:spcPts val="1000"/>
              </a:spcBef>
              <a:spcAft>
                <a:spcPts val="0"/>
              </a:spcAft>
              <a:buNone/>
            </a:pPr>
            <a:r>
              <a:rPr lang="en-IN" sz="2000" b="1" dirty="0">
                <a:solidFill>
                  <a:schemeClr val="accent6">
                    <a:lumMod val="75000"/>
                  </a:schemeClr>
                </a:solidFill>
              </a:rPr>
              <a:t>P (England |Chennai Hyderabad) = P(England) x P (Chennai | England) P(Hyderabad | England)</a:t>
            </a:r>
            <a:endParaRPr sz="2000" dirty="0"/>
          </a:p>
          <a:p>
            <a:pPr marL="0" lvl="0" indent="0" algn="l" rtl="0">
              <a:spcBef>
                <a:spcPts val="1000"/>
              </a:spcBef>
              <a:spcAft>
                <a:spcPts val="0"/>
              </a:spcAft>
              <a:buNone/>
            </a:pPr>
            <a:r>
              <a:rPr lang="en-US" dirty="0"/>
              <a:t>= 2/ 5 x 1/6  x 1 / 6 = 0.0112</a:t>
            </a:r>
            <a:endParaRPr dirty="0"/>
          </a:p>
          <a:p>
            <a:pPr marL="0" lvl="0" indent="0" algn="l" rtl="0">
              <a:spcBef>
                <a:spcPts val="1000"/>
              </a:spcBef>
              <a:spcAft>
                <a:spcPts val="0"/>
              </a:spcAft>
              <a:buNone/>
            </a:pPr>
            <a:endParaRPr lang="en-US" dirty="0"/>
          </a:p>
          <a:p>
            <a:pPr marL="0" lvl="0" indent="0" algn="l" rtl="0">
              <a:spcBef>
                <a:spcPts val="1000"/>
              </a:spcBef>
              <a:spcAft>
                <a:spcPts val="0"/>
              </a:spcAft>
              <a:buNone/>
            </a:pPr>
            <a:r>
              <a:rPr lang="en-US" sz="2400" dirty="0"/>
              <a:t>So, </a:t>
            </a:r>
            <a:r>
              <a:rPr lang="en-IN" sz="2400" b="1" dirty="0">
                <a:solidFill>
                  <a:schemeClr val="accent6">
                    <a:lumMod val="75000"/>
                  </a:schemeClr>
                </a:solidFill>
              </a:rPr>
              <a:t>P (India | ‘Chennai Hyderabad’) </a:t>
            </a:r>
            <a:r>
              <a:rPr lang="en-US" sz="2400" dirty="0"/>
              <a:t>&gt; </a:t>
            </a:r>
            <a:r>
              <a:rPr lang="en-IN" sz="2400" b="1" dirty="0">
                <a:solidFill>
                  <a:schemeClr val="accent6">
                    <a:lumMod val="75000"/>
                  </a:schemeClr>
                </a:solidFill>
              </a:rPr>
              <a:t>P (England | ‘Chennai Hyderabad’) </a:t>
            </a:r>
            <a:r>
              <a:rPr lang="en-US" sz="2400" dirty="0"/>
              <a:t>hence test data belongs to class </a:t>
            </a:r>
            <a:r>
              <a:rPr lang="en-US" sz="2400" dirty="0">
                <a:solidFill>
                  <a:srgbClr val="1155CC"/>
                </a:solidFill>
              </a:rPr>
              <a:t>‘India’</a:t>
            </a:r>
            <a:endParaRPr sz="2400" dirty="0">
              <a:solidFill>
                <a:srgbClr val="1155CC"/>
              </a:solidFill>
            </a:endParaRPr>
          </a:p>
          <a:p>
            <a:pPr marL="0" lvl="0" indent="0" algn="l" rtl="0">
              <a:spcBef>
                <a:spcPts val="1000"/>
              </a:spcBef>
              <a:spcAft>
                <a:spcPts val="0"/>
              </a:spcAft>
              <a:buNone/>
            </a:pPr>
            <a:endParaRP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21011059f8b_0_9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solidFill>
                  <a:srgbClr val="FF0066"/>
                </a:solidFill>
              </a:rPr>
              <a:t>Problems based on Naive bayes (IMP)</a:t>
            </a:r>
            <a:endParaRPr>
              <a:solidFill>
                <a:srgbClr val="FF0066"/>
              </a:solidFill>
            </a:endParaRPr>
          </a:p>
          <a:p>
            <a:pPr marL="0" lvl="0" indent="0" algn="l" rtl="0">
              <a:spcBef>
                <a:spcPts val="0"/>
              </a:spcBef>
              <a:spcAft>
                <a:spcPts val="0"/>
              </a:spcAft>
              <a:buNone/>
            </a:pPr>
            <a:endParaRPr/>
          </a:p>
        </p:txBody>
      </p:sp>
      <p:sp>
        <p:nvSpPr>
          <p:cNvPr id="1067" name="Google Shape;1067;g21011059f8b_0_9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u="sng"/>
              <a:t>Problem 2:</a:t>
            </a:r>
            <a:r>
              <a:rPr lang="en-US"/>
              <a:t> A Naive Bayes text classifier has to decide whether the test document ‘</a:t>
            </a:r>
            <a:r>
              <a:rPr lang="en-US" b="1">
                <a:solidFill>
                  <a:srgbClr val="38761D"/>
                </a:solidFill>
              </a:rPr>
              <a:t>Chinese Chinese Chinese Tokyo Japan’</a:t>
            </a:r>
            <a:r>
              <a:rPr lang="en-US"/>
              <a:t> belongs to class ‘C’ Or class ‘j’. Use </a:t>
            </a:r>
            <a:r>
              <a:rPr lang="en-US" b="1">
                <a:solidFill>
                  <a:srgbClr val="FF0000"/>
                </a:solidFill>
              </a:rPr>
              <a:t>Laplace Smoothing</a:t>
            </a:r>
            <a:r>
              <a:rPr lang="en-US"/>
              <a:t> to avoid zero probabilities.</a:t>
            </a:r>
            <a:endParaRPr/>
          </a:p>
          <a:p>
            <a:pPr marL="0" lvl="0" indent="0" algn="l" rtl="0">
              <a:spcBef>
                <a:spcPts val="1000"/>
              </a:spcBef>
              <a:spcAft>
                <a:spcPts val="0"/>
              </a:spcAft>
              <a:buClr>
                <a:schemeClr val="dk1"/>
              </a:buClr>
              <a:buSzPts val="1100"/>
              <a:buFont typeface="Arial"/>
              <a:buNone/>
            </a:pPr>
            <a:r>
              <a:rPr lang="en-US"/>
              <a:t>The following document collection is given: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pic>
        <p:nvPicPr>
          <p:cNvPr id="1068" name="Google Shape;1068;g21011059f8b_0_90"/>
          <p:cNvPicPr preferRelativeResize="0"/>
          <p:nvPr/>
        </p:nvPicPr>
        <p:blipFill>
          <a:blip r:embed="rId3">
            <a:alphaModFix/>
          </a:blip>
          <a:stretch>
            <a:fillRect/>
          </a:stretch>
        </p:blipFill>
        <p:spPr>
          <a:xfrm>
            <a:off x="2093213" y="3596625"/>
            <a:ext cx="8582025" cy="28765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011059f8b_0_9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1074" name="Google Shape;1074;g21011059f8b_0_96"/>
          <p:cNvPicPr preferRelativeResize="0"/>
          <p:nvPr/>
        </p:nvPicPr>
        <p:blipFill>
          <a:blip r:embed="rId3">
            <a:alphaModFix/>
          </a:blip>
          <a:stretch>
            <a:fillRect/>
          </a:stretch>
        </p:blipFill>
        <p:spPr>
          <a:xfrm>
            <a:off x="765300" y="415075"/>
            <a:ext cx="11284351" cy="4107200"/>
          </a:xfrm>
          <a:prstGeom prst="rect">
            <a:avLst/>
          </a:prstGeom>
          <a:noFill/>
          <a:ln>
            <a:noFill/>
          </a:ln>
        </p:spPr>
      </p:pic>
      <p:sp>
        <p:nvSpPr>
          <p:cNvPr id="1075" name="Google Shape;1075;g21011059f8b_0_96"/>
          <p:cNvSpPr txBox="1"/>
          <p:nvPr/>
        </p:nvSpPr>
        <p:spPr>
          <a:xfrm>
            <a:off x="1204275" y="4611775"/>
            <a:ext cx="1040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0000"/>
                </a:solidFill>
                <a:latin typeface="Calibri"/>
                <a:ea typeface="Calibri"/>
                <a:cs typeface="Calibri"/>
                <a:sym typeface="Calibri"/>
              </a:rPr>
              <a:t>Note: For laplace smoothing we add 1 to numerator and N (i.e total number of unique words in training set) to the denominator</a:t>
            </a:r>
            <a:endParaRPr sz="2000" b="1">
              <a:solidFill>
                <a:srgbClr val="FF0000"/>
              </a:solidFill>
              <a:latin typeface="Calibri"/>
              <a:ea typeface="Calibri"/>
              <a:cs typeface="Calibri"/>
              <a:sym typeface="Calibri"/>
            </a:endParaRPr>
          </a:p>
          <a:p>
            <a:pPr marL="0" lvl="0" indent="0" algn="l" rtl="0">
              <a:spcBef>
                <a:spcPts val="0"/>
              </a:spcBef>
              <a:spcAft>
                <a:spcPts val="0"/>
              </a:spcAft>
              <a:buNone/>
            </a:pPr>
            <a:r>
              <a:rPr lang="en-US" sz="2000" b="1">
                <a:solidFill>
                  <a:srgbClr val="FF0000"/>
                </a:solidFill>
                <a:latin typeface="Calibri"/>
                <a:ea typeface="Calibri"/>
                <a:cs typeface="Calibri"/>
                <a:sym typeface="Calibri"/>
              </a:rPr>
              <a:t>Unique words in training set are = {Chinese, Beijing, Shanghai, tokyo,Japan, macao} = 6 so we add 6 to the denominator</a:t>
            </a:r>
            <a:endParaRPr sz="2000" b="1">
              <a:solidFill>
                <a:srgbClr val="FF0000"/>
              </a:solidFill>
              <a:latin typeface="Calibri"/>
              <a:ea typeface="Calibri"/>
              <a:cs typeface="Calibri"/>
              <a:sym typeface="Calibri"/>
            </a:endParaRPr>
          </a:p>
        </p:txBody>
      </p:sp>
      <p:sp>
        <p:nvSpPr>
          <p:cNvPr id="1076" name="Google Shape;1076;g21011059f8b_0_96"/>
          <p:cNvSpPr txBox="1"/>
          <p:nvPr/>
        </p:nvSpPr>
        <p:spPr>
          <a:xfrm>
            <a:off x="1204275" y="6027775"/>
            <a:ext cx="102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38761D"/>
                </a:solidFill>
                <a:latin typeface="Calibri"/>
                <a:ea typeface="Calibri"/>
                <a:cs typeface="Calibri"/>
                <a:sym typeface="Calibri"/>
              </a:rPr>
              <a:t>answer: sense P(C|d5) &gt; P(j|d5) the test document belongs to class ‘C’</a:t>
            </a:r>
            <a:endParaRPr sz="2000" b="1">
              <a:solidFill>
                <a:srgbClr val="38761D"/>
              </a:solidFill>
              <a:latin typeface="Calibri"/>
              <a:ea typeface="Calibri"/>
              <a:cs typeface="Calibri"/>
              <a:sym typeface="Calibri"/>
            </a:endParaRPr>
          </a:p>
        </p:txBody>
      </p:sp>
      <p:sp>
        <p:nvSpPr>
          <p:cNvPr id="1077" name="Google Shape;1077;g21011059f8b_0_96"/>
          <p:cNvSpPr/>
          <p:nvPr/>
        </p:nvSpPr>
        <p:spPr>
          <a:xfrm>
            <a:off x="685800" y="4214200"/>
            <a:ext cx="518400" cy="3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E616-DECB-45BE-B4A8-8AFFE5B2FB78}"/>
              </a:ext>
            </a:extLst>
          </p:cNvPr>
          <p:cNvSpPr>
            <a:spLocks noGrp="1"/>
          </p:cNvSpPr>
          <p:nvPr>
            <p:ph type="title"/>
          </p:nvPr>
        </p:nvSpPr>
        <p:spPr>
          <a:xfrm>
            <a:off x="838200" y="365125"/>
            <a:ext cx="10515600" cy="613669"/>
          </a:xfrm>
        </p:spPr>
        <p:txBody>
          <a:bodyPr>
            <a:normAutofit fontScale="90000"/>
          </a:bodyPr>
          <a:lstStyle/>
          <a:p>
            <a:r>
              <a:rPr lang="en-US" dirty="0"/>
              <a:t>Important theory questions</a:t>
            </a:r>
          </a:p>
        </p:txBody>
      </p:sp>
      <p:sp>
        <p:nvSpPr>
          <p:cNvPr id="3" name="Text Placeholder 2">
            <a:extLst>
              <a:ext uri="{FF2B5EF4-FFF2-40B4-BE49-F238E27FC236}">
                <a16:creationId xmlns:a16="http://schemas.microsoft.com/office/drawing/2014/main" id="{43A82FAA-990C-44CE-9B68-AF5EC8A5BE1F}"/>
              </a:ext>
            </a:extLst>
          </p:cNvPr>
          <p:cNvSpPr>
            <a:spLocks noGrp="1"/>
          </p:cNvSpPr>
          <p:nvPr>
            <p:ph type="body" idx="1"/>
          </p:nvPr>
        </p:nvSpPr>
        <p:spPr>
          <a:xfrm>
            <a:off x="838200" y="1171977"/>
            <a:ext cx="10515600" cy="5004986"/>
          </a:xfrm>
        </p:spPr>
        <p:txBody>
          <a:bodyPr>
            <a:normAutofit/>
          </a:bodyPr>
          <a:lstStyle/>
          <a:p>
            <a:pPr marL="114300" indent="0" algn="l">
              <a:buNone/>
            </a:pPr>
            <a:r>
              <a:rPr lang="en-US" sz="1800" b="1" i="0" u="none" strike="noStrike" baseline="0" dirty="0">
                <a:latin typeface="Helvetica-Bold"/>
              </a:rPr>
              <a:t>Q. 1 </a:t>
            </a:r>
            <a:r>
              <a:rPr lang="en-US" sz="1800" b="0" i="0" u="none" strike="noStrike" baseline="0" dirty="0">
                <a:latin typeface="Helvetica" panose="020B0604020202020204" pitchFamily="34" charset="0"/>
              </a:rPr>
              <a:t>Explain Tokenization, Stemming, and Lemmatization?</a:t>
            </a:r>
          </a:p>
          <a:p>
            <a:pPr marL="114300" indent="0" algn="l">
              <a:buNone/>
            </a:pPr>
            <a:r>
              <a:rPr lang="en-US" sz="1800" b="1" i="0" u="none" strike="noStrike" baseline="0" dirty="0">
                <a:latin typeface="Helvetica-Bold"/>
              </a:rPr>
              <a:t>Q. 2 </a:t>
            </a:r>
            <a:r>
              <a:rPr lang="en-US" sz="1800" b="0" i="0" u="none" strike="noStrike" baseline="0" dirty="0">
                <a:latin typeface="Helvetica" panose="020B0604020202020204" pitchFamily="34" charset="0"/>
              </a:rPr>
              <a:t>Write the difference between Stemming, and Lemmatization.</a:t>
            </a:r>
          </a:p>
          <a:p>
            <a:pPr marL="114300" indent="0" algn="l">
              <a:buNone/>
            </a:pPr>
            <a:r>
              <a:rPr lang="en-US" sz="1800" b="1" i="0" u="none" strike="noStrike" baseline="0" dirty="0">
                <a:latin typeface="Helvetica-Bold"/>
              </a:rPr>
              <a:t>Q. 3 </a:t>
            </a:r>
            <a:r>
              <a:rPr lang="en-US" sz="1800" b="0" i="0" u="none" strike="noStrike" baseline="0" dirty="0">
                <a:latin typeface="Helvetica" panose="020B0604020202020204" pitchFamily="34" charset="0"/>
              </a:rPr>
              <a:t>Explain Inflectional Morphology, Derivational Morphology</a:t>
            </a:r>
          </a:p>
          <a:p>
            <a:pPr marL="114300" indent="0" algn="l">
              <a:buNone/>
            </a:pPr>
            <a:r>
              <a:rPr lang="en-US" sz="1800" b="1" i="0" u="none" strike="noStrike" baseline="0" dirty="0">
                <a:latin typeface="Helvetica-Bold"/>
              </a:rPr>
              <a:t>Q. 4 </a:t>
            </a:r>
            <a:r>
              <a:rPr lang="en-US" sz="1800" b="0" i="0" u="none" strike="noStrike" baseline="0" dirty="0">
                <a:latin typeface="Helvetica" panose="020B0604020202020204" pitchFamily="34" charset="0"/>
              </a:rPr>
              <a:t>Explain Regular expression with types?</a:t>
            </a:r>
          </a:p>
          <a:p>
            <a:pPr marL="114300" indent="0" algn="l">
              <a:buNone/>
            </a:pPr>
            <a:r>
              <a:rPr lang="en-US" sz="1800" b="1" i="0" u="none" strike="noStrike" baseline="0" dirty="0">
                <a:latin typeface="Helvetica-Bold"/>
              </a:rPr>
              <a:t>Q. 5 </a:t>
            </a:r>
            <a:r>
              <a:rPr lang="en-US" sz="1800" b="0" i="0" u="none" strike="noStrike" baseline="0" dirty="0">
                <a:latin typeface="Helvetica" panose="020B0604020202020204" pitchFamily="34" charset="0"/>
              </a:rPr>
              <a:t>Write short note on finite automata?</a:t>
            </a:r>
          </a:p>
          <a:p>
            <a:pPr marL="114300" indent="0" algn="l">
              <a:buNone/>
            </a:pPr>
            <a:r>
              <a:rPr lang="en-US" sz="1800" b="1" i="0" u="none" strike="noStrike" baseline="0" dirty="0">
                <a:latin typeface="Helvetica-Bold"/>
              </a:rPr>
              <a:t>Q. 6 </a:t>
            </a:r>
            <a:r>
              <a:rPr lang="en-US" sz="1800" b="0" i="0" u="none" strike="noStrike" baseline="0" dirty="0">
                <a:latin typeface="Helvetica" panose="020B0604020202020204" pitchFamily="34" charset="0"/>
              </a:rPr>
              <a:t>Explain Finite transducer?</a:t>
            </a:r>
          </a:p>
          <a:p>
            <a:pPr marL="114300" indent="0" algn="l">
              <a:buNone/>
            </a:pPr>
            <a:r>
              <a:rPr lang="en-US" sz="1800" b="1" i="0" u="none" strike="noStrike" baseline="0" dirty="0">
                <a:latin typeface="Helvetica-Bold"/>
              </a:rPr>
              <a:t>Q. </a:t>
            </a:r>
            <a:r>
              <a:rPr lang="en-US" sz="1800" b="1" dirty="0">
                <a:latin typeface="Helvetica-Bold"/>
              </a:rPr>
              <a:t>7</a:t>
            </a:r>
            <a:r>
              <a:rPr lang="en-US" sz="1800" b="1" i="0" u="none" strike="noStrike" baseline="0" dirty="0">
                <a:latin typeface="Helvetica-Bold"/>
              </a:rPr>
              <a:t> </a:t>
            </a:r>
            <a:r>
              <a:rPr lang="en-US" sz="1800" b="0" i="0" u="none" strike="noStrike" baseline="0" dirty="0">
                <a:latin typeface="Helvetica" panose="020B0604020202020204" pitchFamily="34" charset="0"/>
              </a:rPr>
              <a:t>Explain N-gram model?</a:t>
            </a:r>
          </a:p>
          <a:p>
            <a:pPr marL="114300" indent="0" algn="l">
              <a:buNone/>
            </a:pPr>
            <a:r>
              <a:rPr lang="en-US" sz="1800" b="1" i="0" u="none" strike="noStrike" baseline="0" dirty="0">
                <a:latin typeface="Helvetica-Bold"/>
              </a:rPr>
              <a:t>Q. </a:t>
            </a:r>
            <a:r>
              <a:rPr lang="en-US" sz="1800" b="1" dirty="0">
                <a:latin typeface="Helvetica-Bold"/>
              </a:rPr>
              <a:t>8</a:t>
            </a:r>
            <a:r>
              <a:rPr lang="en-US" sz="1800" b="1" i="0" u="none" strike="noStrike" baseline="0" dirty="0">
                <a:latin typeface="Helvetica-Bold"/>
              </a:rPr>
              <a:t> </a:t>
            </a:r>
            <a:r>
              <a:rPr lang="en-US" sz="1800" b="0" i="0" u="none" strike="noStrike" baseline="0" dirty="0">
                <a:latin typeface="Helvetica" panose="020B0604020202020204" pitchFamily="34" charset="0"/>
              </a:rPr>
              <a:t>Explain the variations of N gram model.</a:t>
            </a:r>
          </a:p>
          <a:p>
            <a:pPr marL="114300" indent="0" algn="l">
              <a:buNone/>
            </a:pPr>
            <a:r>
              <a:rPr lang="en-US" sz="1800" b="1" i="0" u="none" strike="noStrike" baseline="0" dirty="0">
                <a:latin typeface="Helvetica-Bold"/>
              </a:rPr>
              <a:t>Q. 9 </a:t>
            </a:r>
            <a:r>
              <a:rPr lang="en-US" sz="1800" b="0" i="0" u="none" strike="noStrike" baseline="0" dirty="0">
                <a:latin typeface="Helvetica" panose="020B0604020202020204" pitchFamily="34" charset="0"/>
              </a:rPr>
              <a:t>Explain Perplexity in detail?</a:t>
            </a:r>
          </a:p>
          <a:p>
            <a:pPr marL="114300" indent="0" algn="l">
              <a:buNone/>
            </a:pPr>
            <a:r>
              <a:rPr lang="en-US" sz="1800" b="1" i="0" u="none" strike="noStrike" baseline="0" dirty="0">
                <a:latin typeface="Helvetica-Bold"/>
              </a:rPr>
              <a:t>Q. 10 </a:t>
            </a:r>
            <a:r>
              <a:rPr lang="en-US" sz="1800" b="0" i="0" u="none" strike="noStrike" baseline="0" dirty="0">
                <a:latin typeface="Helvetica" panose="020B0604020202020204" pitchFamily="34" charset="0"/>
              </a:rPr>
              <a:t>What is Smoothing? Explain Laplace Smoothing.</a:t>
            </a:r>
          </a:p>
          <a:p>
            <a:pPr marL="114300" indent="0" algn="l">
              <a:buNone/>
            </a:pPr>
            <a:r>
              <a:rPr lang="en-US" sz="1800" dirty="0">
                <a:latin typeface="Helvetica" panose="020B0604020202020204" pitchFamily="34" charset="0"/>
              </a:rPr>
              <a:t>Q. 11 Explain noisy channel model</a:t>
            </a:r>
          </a:p>
          <a:p>
            <a:pPr marL="114300" indent="0" algn="l">
              <a:buNone/>
            </a:pPr>
            <a:r>
              <a:rPr lang="en-US" sz="1800" dirty="0">
                <a:latin typeface="Helvetica" panose="020B0604020202020204" pitchFamily="34" charset="0"/>
              </a:rPr>
              <a:t>Q no 12 Explain edit distance algorithm for spelling correction</a:t>
            </a:r>
            <a:endParaRPr lang="en-US" dirty="0"/>
          </a:p>
        </p:txBody>
      </p:sp>
    </p:spTree>
    <p:extLst>
      <p:ext uri="{BB962C8B-B14F-4D97-AF65-F5344CB8AC3E}">
        <p14:creationId xmlns:p14="http://schemas.microsoft.com/office/powerpoint/2010/main" val="3081455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95" name="Google Shape;1095;p1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Natural Language Processing. Title :- Morphological Analysis | by Raghvendra Zarkar | Medium</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morphological analysis in nlp - Google Search</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Morphological anlysis using Python code video - Google Search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Algorithm - BPE</a:t>
            </a:r>
            <a:endParaRPr/>
          </a:p>
        </p:txBody>
      </p:sp>
      <p:pic>
        <p:nvPicPr>
          <p:cNvPr id="201" name="Google Shape;201;p20"/>
          <p:cNvPicPr preferRelativeResize="0"/>
          <p:nvPr/>
        </p:nvPicPr>
        <p:blipFill rotWithShape="1">
          <a:blip r:embed="rId3">
            <a:alphaModFix/>
          </a:blip>
          <a:srcRect/>
          <a:stretch/>
        </p:blipFill>
        <p:spPr>
          <a:xfrm>
            <a:off x="1053083" y="1690688"/>
            <a:ext cx="9627167" cy="344824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g1f373a3d114_0_75"/>
          <p:cNvSpPr txBox="1">
            <a:spLocks noGrp="1"/>
          </p:cNvSpPr>
          <p:nvPr>
            <p:ph type="title"/>
          </p:nvPr>
        </p:nvSpPr>
        <p:spPr>
          <a:xfrm>
            <a:off x="4118100" y="2452325"/>
            <a:ext cx="505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END OF MODULE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Subword tokenization- Word Piece Encodding</a:t>
            </a:r>
            <a:endParaRPr b="1"/>
          </a:p>
        </p:txBody>
      </p:sp>
      <p:sp>
        <p:nvSpPr>
          <p:cNvPr id="207" name="Google Shape;20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(b) Word Piece</a:t>
            </a:r>
            <a:endParaRPr/>
          </a:p>
          <a:p>
            <a:pPr marL="228600" lvl="0" indent="-228600" algn="l" rtl="0">
              <a:lnSpc>
                <a:spcPct val="90000"/>
              </a:lnSpc>
              <a:spcBef>
                <a:spcPts val="1000"/>
              </a:spcBef>
              <a:spcAft>
                <a:spcPts val="0"/>
              </a:spcAft>
              <a:buClr>
                <a:schemeClr val="dk1"/>
              </a:buClr>
              <a:buSzPct val="100000"/>
              <a:buChar char="•"/>
            </a:pPr>
            <a:r>
              <a:rPr lang="en-US"/>
              <a:t>Word Piece approaches are identical to BPE techniques except for </a:t>
            </a:r>
            <a:r>
              <a:rPr lang="en-US" u="sng"/>
              <a:t>how new tokens are introduced to the lexicon</a:t>
            </a:r>
            <a:r>
              <a:rPr lang="en-US"/>
              <a:t>. </a:t>
            </a:r>
            <a:endParaRPr/>
          </a:p>
          <a:p>
            <a:pPr marL="228600" lvl="0" indent="-228600" algn="l" rtl="0">
              <a:lnSpc>
                <a:spcPct val="90000"/>
              </a:lnSpc>
              <a:spcBef>
                <a:spcPts val="1000"/>
              </a:spcBef>
              <a:spcAft>
                <a:spcPts val="0"/>
              </a:spcAft>
              <a:buClr>
                <a:schemeClr val="dk1"/>
              </a:buClr>
              <a:buSzPct val="100000"/>
              <a:buChar char="•"/>
            </a:pPr>
            <a:r>
              <a:rPr lang="en-US"/>
              <a:t>The token with the most often occurring pair of symbols is considered by BPE to integrate into the lexicon. </a:t>
            </a:r>
            <a:endParaRPr/>
          </a:p>
          <a:p>
            <a:pPr marL="228600" lvl="0" indent="-228600" algn="l" rtl="0">
              <a:lnSpc>
                <a:spcPct val="90000"/>
              </a:lnSpc>
              <a:spcBef>
                <a:spcPts val="1000"/>
              </a:spcBef>
              <a:spcAft>
                <a:spcPts val="0"/>
              </a:spcAft>
              <a:buClr>
                <a:schemeClr val="dk1"/>
              </a:buClr>
              <a:buSzPct val="100000"/>
              <a:buChar char="•"/>
            </a:pPr>
            <a:r>
              <a:rPr lang="en-US"/>
              <a:t>While Word Piece evaluates the frequency of specific symbols and blends them into the lexicon depending on the count shown below.</a:t>
            </a:r>
            <a:endParaRPr/>
          </a:p>
          <a:p>
            <a:pPr marL="0" lvl="0" indent="0" algn="l" rtl="0">
              <a:lnSpc>
                <a:spcPct val="90000"/>
              </a:lnSpc>
              <a:spcBef>
                <a:spcPts val="1000"/>
              </a:spcBef>
              <a:spcAft>
                <a:spcPts val="0"/>
              </a:spcAft>
              <a:buClr>
                <a:schemeClr val="dk1"/>
              </a:buClr>
              <a:buSzPct val="100000"/>
              <a:buNone/>
            </a:pPr>
            <a:r>
              <a:rPr lang="en-US" i="1"/>
              <a:t>    </a:t>
            </a:r>
            <a:r>
              <a:rPr lang="en-US" i="1">
                <a:solidFill>
                  <a:srgbClr val="00B050"/>
                </a:solidFill>
              </a:rPr>
              <a:t>Count (x, y) = frequency of (x, y) / frequency (x) * frequency (y)</a:t>
            </a:r>
            <a:endParaRPr>
              <a:solidFill>
                <a:srgbClr val="00B050"/>
              </a:solidFill>
            </a:endParaRPr>
          </a:p>
          <a:p>
            <a:pPr marL="228600" lvl="0" indent="-228600" algn="l" rtl="0">
              <a:lnSpc>
                <a:spcPct val="90000"/>
              </a:lnSpc>
              <a:spcBef>
                <a:spcPts val="1000"/>
              </a:spcBef>
              <a:spcAft>
                <a:spcPts val="0"/>
              </a:spcAft>
              <a:buClr>
                <a:schemeClr val="dk1"/>
              </a:buClr>
              <a:buSzPct val="100000"/>
              <a:buChar char="•"/>
            </a:pPr>
            <a:r>
              <a:rPr lang="en-US"/>
              <a:t> The symbol pair with the highest count will be evaluated for incorporation into vocabulary. As a result, unlike BPE, it permits unusual tokens to be incorporated in vocabulary.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838200" y="41998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a:solidFill>
                  <a:srgbClr val="FF0066"/>
                </a:solidFill>
              </a:rPr>
              <a:t>Why is word Level Analysis ?</a:t>
            </a:r>
            <a:endParaRPr>
              <a:solidFill>
                <a:srgbClr val="FF0066"/>
              </a:solidFill>
            </a:endParaRPr>
          </a:p>
        </p:txBody>
      </p:sp>
      <p:sp>
        <p:nvSpPr>
          <p:cNvPr id="102" name="Google Shape;102;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NLP has various levels and complexity of Processing. One technique to analyse natural language text is breakdown the text into constituent units like words, phrases, sentences and paragraphs and after that analyses these units.</a:t>
            </a:r>
            <a:endParaRPr/>
          </a:p>
          <a:p>
            <a:pPr marL="228600" lvl="0" indent="-228600" algn="just" rtl="0">
              <a:lnSpc>
                <a:spcPct val="90000"/>
              </a:lnSpc>
              <a:spcBef>
                <a:spcPts val="1000"/>
              </a:spcBef>
              <a:spcAft>
                <a:spcPts val="0"/>
              </a:spcAft>
              <a:buClr>
                <a:schemeClr val="dk1"/>
              </a:buClr>
              <a:buSzPts val="2800"/>
              <a:buChar char="•"/>
            </a:pPr>
            <a:r>
              <a:rPr lang="en-US"/>
              <a:t>It is important to analyse the words before analysing the syntax because the words are the fundamental unit. </a:t>
            </a:r>
            <a:endParaRPr/>
          </a:p>
          <a:p>
            <a:pPr marL="228600" lvl="0" indent="-228600" algn="just" rtl="0">
              <a:lnSpc>
                <a:spcPct val="90000"/>
              </a:lnSpc>
              <a:spcBef>
                <a:spcPts val="1000"/>
              </a:spcBef>
              <a:spcAft>
                <a:spcPts val="0"/>
              </a:spcAft>
              <a:buClr>
                <a:schemeClr val="dk1"/>
              </a:buClr>
              <a:buSzPts val="2800"/>
              <a:buChar char="•"/>
            </a:pPr>
            <a:r>
              <a:rPr lang="en-US"/>
              <a:t>This chapter is focusing on NLP performed at word level, that incorporates  characterizing word sequences, recognising morphological variants, detecting the misspelled words and correcting them and recognising the precise part of speech of a word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Word Piece Tokenizer</a:t>
            </a:r>
            <a:endParaRPr/>
          </a:p>
        </p:txBody>
      </p:sp>
      <p:pic>
        <p:nvPicPr>
          <p:cNvPr id="213" name="Google Shape;213;p22"/>
          <p:cNvPicPr preferRelativeResize="0">
            <a:picLocks noGrp="1"/>
          </p:cNvPicPr>
          <p:nvPr>
            <p:ph type="body" idx="1"/>
          </p:nvPr>
        </p:nvPicPr>
        <p:blipFill rotWithShape="1">
          <a:blip r:embed="rId3">
            <a:alphaModFix/>
          </a:blip>
          <a:srcRect/>
          <a:stretch/>
        </p:blipFill>
        <p:spPr>
          <a:xfrm>
            <a:off x="536448" y="1611906"/>
            <a:ext cx="10515600" cy="32242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Word Piece Tokenizer</a:t>
            </a:r>
            <a:endParaRPr/>
          </a:p>
        </p:txBody>
      </p:sp>
      <p:pic>
        <p:nvPicPr>
          <p:cNvPr id="219" name="Google Shape;219;p23"/>
          <p:cNvPicPr preferRelativeResize="0">
            <a:picLocks noGrp="1"/>
          </p:cNvPicPr>
          <p:nvPr>
            <p:ph type="body" idx="1"/>
          </p:nvPr>
        </p:nvPicPr>
        <p:blipFill rotWithShape="1">
          <a:blip r:embed="rId3">
            <a:alphaModFix/>
          </a:blip>
          <a:srcRect/>
          <a:stretch/>
        </p:blipFill>
        <p:spPr>
          <a:xfrm>
            <a:off x="838200" y="1453896"/>
            <a:ext cx="10515600" cy="46171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BPE Vs WPE</a:t>
            </a:r>
            <a:endParaRPr b="1">
              <a:solidFill>
                <a:srgbClr val="FF0066"/>
              </a:solidFill>
            </a:endParaRPr>
          </a:p>
        </p:txBody>
      </p:sp>
      <p:pic>
        <p:nvPicPr>
          <p:cNvPr id="225" name="Google Shape;225;p24"/>
          <p:cNvPicPr preferRelativeResize="0">
            <a:picLocks noGrp="1"/>
          </p:cNvPicPr>
          <p:nvPr>
            <p:ph type="body" idx="1"/>
          </p:nvPr>
        </p:nvPicPr>
        <p:blipFill rotWithShape="1">
          <a:blip r:embed="rId3">
            <a:alphaModFix/>
          </a:blip>
          <a:srcRect/>
          <a:stretch/>
        </p:blipFill>
        <p:spPr>
          <a:xfrm>
            <a:off x="728472" y="2452469"/>
            <a:ext cx="10515600" cy="2347842"/>
          </a:xfrm>
          <a:prstGeom prst="rect">
            <a:avLst/>
          </a:prstGeom>
          <a:noFill/>
          <a:ln>
            <a:noFill/>
          </a:ln>
        </p:spPr>
      </p:pic>
      <p:sp>
        <p:nvSpPr>
          <p:cNvPr id="226" name="Google Shape;226;p24"/>
          <p:cNvSpPr txBox="1"/>
          <p:nvPr/>
        </p:nvSpPr>
        <p:spPr>
          <a:xfrm>
            <a:off x="2478024" y="1783144"/>
            <a:ext cx="12435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WPE</a:t>
            </a:r>
            <a:endParaRPr/>
          </a:p>
        </p:txBody>
      </p:sp>
      <p:sp>
        <p:nvSpPr>
          <p:cNvPr id="227" name="Google Shape;227;p24"/>
          <p:cNvSpPr txBox="1"/>
          <p:nvPr/>
        </p:nvSpPr>
        <p:spPr>
          <a:xfrm>
            <a:off x="8272272" y="1690688"/>
            <a:ext cx="106375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BPE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Segmentation</a:t>
            </a:r>
            <a:endParaRPr b="1">
              <a:solidFill>
                <a:srgbClr val="FF0066"/>
              </a:solidFill>
            </a:endParaRPr>
          </a:p>
        </p:txBody>
      </p:sp>
      <p:sp>
        <p:nvSpPr>
          <p:cNvPr id="233" name="Google Shape;23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en-US"/>
              <a:t>Text segmentation is </a:t>
            </a:r>
            <a:r>
              <a:rPr lang="en-US" b="1"/>
              <a:t>the process of dividing written text into meaningful units, such as words, sentences, or topics.</a:t>
            </a:r>
            <a:endParaRPr/>
          </a:p>
          <a:p>
            <a:pPr marL="228600" lvl="0" indent="-228600" algn="just" rtl="0">
              <a:lnSpc>
                <a:spcPct val="90000"/>
              </a:lnSpc>
              <a:spcBef>
                <a:spcPts val="1000"/>
              </a:spcBef>
              <a:spcAft>
                <a:spcPts val="0"/>
              </a:spcAft>
              <a:buClr>
                <a:schemeClr val="dk1"/>
              </a:buClr>
              <a:buSzPct val="100000"/>
              <a:buChar char="•"/>
            </a:pPr>
            <a:r>
              <a:rPr lang="en-US"/>
              <a:t>Sentence segmentation is another important step in text processing. </a:t>
            </a:r>
            <a:endParaRPr/>
          </a:p>
          <a:p>
            <a:pPr marL="228600" lvl="0" indent="-228600" algn="just" rtl="0">
              <a:lnSpc>
                <a:spcPct val="90000"/>
              </a:lnSpc>
              <a:spcBef>
                <a:spcPts val="1000"/>
              </a:spcBef>
              <a:spcAft>
                <a:spcPts val="0"/>
              </a:spcAft>
              <a:buClr>
                <a:schemeClr val="dk1"/>
              </a:buClr>
              <a:buSzPct val="100000"/>
              <a:buChar char="•"/>
            </a:pPr>
            <a:r>
              <a:rPr lang="en-US"/>
              <a:t>The most useful cues for segmenting a text into sentences are punctuation, like periods, question marks, and exclamation points. </a:t>
            </a:r>
            <a:endParaRPr/>
          </a:p>
          <a:p>
            <a:pPr marL="228600" lvl="0" indent="-228600" algn="just" rtl="0">
              <a:lnSpc>
                <a:spcPct val="90000"/>
              </a:lnSpc>
              <a:spcBef>
                <a:spcPts val="1000"/>
              </a:spcBef>
              <a:spcAft>
                <a:spcPts val="0"/>
              </a:spcAft>
              <a:buClr>
                <a:schemeClr val="dk1"/>
              </a:buClr>
              <a:buSzPct val="100000"/>
              <a:buChar char="•"/>
            </a:pPr>
            <a:r>
              <a:rPr lang="en-US"/>
              <a:t>Question marks and exclamation points are relatively unambiguous markers of sentence boundaries. Periods, on the other hand, are more ambiguous. </a:t>
            </a:r>
            <a:endParaRPr/>
          </a:p>
          <a:p>
            <a:pPr marL="228600" lvl="0" indent="-228600" algn="just" rtl="0">
              <a:lnSpc>
                <a:spcPct val="90000"/>
              </a:lnSpc>
              <a:spcBef>
                <a:spcPts val="1000"/>
              </a:spcBef>
              <a:spcAft>
                <a:spcPts val="0"/>
              </a:spcAft>
              <a:buClr>
                <a:schemeClr val="dk1"/>
              </a:buClr>
              <a:buSzPct val="100000"/>
              <a:buChar char="•"/>
            </a:pPr>
            <a:r>
              <a:rPr lang="en-US"/>
              <a:t>The period character “.” is ambiguous between a sentence boundary marker and a marker of abbreviations like Mr. or Inc.</a:t>
            </a:r>
            <a:endParaRPr/>
          </a:p>
          <a:p>
            <a:pPr marL="228600" lvl="0" indent="-228600" algn="just" rtl="0">
              <a:lnSpc>
                <a:spcPct val="90000"/>
              </a:lnSpc>
              <a:spcBef>
                <a:spcPts val="1000"/>
              </a:spcBef>
              <a:spcAft>
                <a:spcPts val="0"/>
              </a:spcAft>
              <a:buClr>
                <a:schemeClr val="dk1"/>
              </a:buClr>
              <a:buSzPct val="100000"/>
              <a:buChar char="•"/>
            </a:pPr>
            <a:r>
              <a:rPr lang="en-US"/>
              <a:t>In general, sentence tokenization methods work by first deciding (based on rules or machine learning) whether a period is part of the word or is a sentence-boundary marker. </a:t>
            </a:r>
            <a:endParaRPr/>
          </a:p>
          <a:p>
            <a:pPr marL="228600" lvl="0" indent="-228600" algn="just" rtl="0">
              <a:lnSpc>
                <a:spcPct val="90000"/>
              </a:lnSpc>
              <a:spcBef>
                <a:spcPts val="1000"/>
              </a:spcBef>
              <a:spcAft>
                <a:spcPts val="0"/>
              </a:spcAft>
              <a:buClr>
                <a:schemeClr val="dk1"/>
              </a:buClr>
              <a:buSzPct val="100000"/>
              <a:buChar char="•"/>
            </a:pPr>
            <a:r>
              <a:rPr lang="en-US"/>
              <a:t>An abbreviation dictionary can help determine whether the period is part of a commonly used abbreviation; the dictionaries can be hand-built or machine learned.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dirty="0">
                <a:solidFill>
                  <a:srgbClr val="FF0066"/>
                </a:solidFill>
              </a:rPr>
              <a:t>Stemming and lemmatization (Imp)</a:t>
            </a:r>
            <a:endParaRPr dirty="0"/>
          </a:p>
        </p:txBody>
      </p:sp>
      <p:sp>
        <p:nvSpPr>
          <p:cNvPr id="239" name="Google Shape;2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a:t>“When we run a search in google, we would like  to find relevant results not only for the exact expression we typed on the search bar, but also for the other possible forms of the words we ued. </a:t>
            </a:r>
            <a:endParaRPr/>
          </a:p>
          <a:p>
            <a:pPr marL="228600" lvl="0" indent="-228600" algn="l" rtl="0">
              <a:lnSpc>
                <a:spcPct val="90000"/>
              </a:lnSpc>
              <a:spcBef>
                <a:spcPts val="1000"/>
              </a:spcBef>
              <a:spcAft>
                <a:spcPts val="0"/>
              </a:spcAft>
              <a:buClr>
                <a:schemeClr val="dk1"/>
              </a:buClr>
              <a:buSzPts val="2800"/>
              <a:buChar char="•"/>
            </a:pPr>
            <a:r>
              <a:rPr lang="en-US" i="1"/>
              <a:t>For example, it’s very likely we will want to see results containing the form “shoot” if we Have typed “shoots” in the search bar.</a:t>
            </a:r>
            <a:endParaRPr/>
          </a:p>
          <a:p>
            <a:pPr marL="228600" lvl="0" indent="-228600" algn="l" rtl="0">
              <a:lnSpc>
                <a:spcPct val="90000"/>
              </a:lnSpc>
              <a:spcBef>
                <a:spcPts val="1000"/>
              </a:spcBef>
              <a:spcAft>
                <a:spcPts val="0"/>
              </a:spcAft>
              <a:buClr>
                <a:schemeClr val="dk1"/>
              </a:buClr>
              <a:buSzPts val="2800"/>
              <a:buChar char="•"/>
            </a:pPr>
            <a:r>
              <a:rPr lang="en-US" i="1"/>
              <a:t>This can be achieved through two possible methods:</a:t>
            </a:r>
            <a:endParaRPr/>
          </a:p>
          <a:p>
            <a:pPr marL="1079500" lvl="0" indent="-228600" algn="l" rtl="0">
              <a:lnSpc>
                <a:spcPct val="90000"/>
              </a:lnSpc>
              <a:spcBef>
                <a:spcPts val="1000"/>
              </a:spcBef>
              <a:spcAft>
                <a:spcPts val="0"/>
              </a:spcAft>
              <a:buClr>
                <a:schemeClr val="dk1"/>
              </a:buClr>
              <a:buSzPts val="2800"/>
              <a:buFont typeface="Noto Sans Symbols"/>
              <a:buChar char="⮚"/>
            </a:pPr>
            <a:r>
              <a:rPr lang="en-US" i="1"/>
              <a:t>Stemming</a:t>
            </a:r>
            <a:endParaRPr/>
          </a:p>
          <a:p>
            <a:pPr marL="1079500" lvl="0" indent="-228600" algn="l" rtl="0">
              <a:lnSpc>
                <a:spcPct val="90000"/>
              </a:lnSpc>
              <a:spcBef>
                <a:spcPts val="1000"/>
              </a:spcBef>
              <a:spcAft>
                <a:spcPts val="0"/>
              </a:spcAft>
              <a:buClr>
                <a:schemeClr val="dk1"/>
              </a:buClr>
              <a:buSzPts val="2800"/>
              <a:buFont typeface="Noto Sans Symbols"/>
              <a:buChar char="⮚"/>
            </a:pPr>
            <a:r>
              <a:rPr lang="en-US" i="1"/>
              <a:t>Lemmatization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Stemming</a:t>
            </a:r>
            <a:endParaRPr b="1">
              <a:solidFill>
                <a:srgbClr val="FF0066"/>
              </a:solidFill>
            </a:endParaRPr>
          </a:p>
        </p:txBody>
      </p:sp>
      <p:sp>
        <p:nvSpPr>
          <p:cNvPr id="245" name="Google Shape;245;p27"/>
          <p:cNvSpPr txBox="1">
            <a:spLocks noGrp="1"/>
          </p:cNvSpPr>
          <p:nvPr>
            <p:ph type="body" idx="1"/>
          </p:nvPr>
        </p:nvSpPr>
        <p:spPr>
          <a:xfrm>
            <a:off x="838200" y="1825625"/>
            <a:ext cx="10515600" cy="279209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process of determining the root of words is known as stemming.</a:t>
            </a:r>
            <a:endParaRPr/>
          </a:p>
          <a:p>
            <a:pPr marL="228600" lvl="0" indent="-228600" algn="l" rtl="0">
              <a:lnSpc>
                <a:spcPct val="90000"/>
              </a:lnSpc>
              <a:spcBef>
                <a:spcPts val="1000"/>
              </a:spcBef>
              <a:spcAft>
                <a:spcPts val="0"/>
              </a:spcAft>
              <a:buClr>
                <a:schemeClr val="dk1"/>
              </a:buClr>
              <a:buSzPts val="2800"/>
              <a:buChar char="•"/>
            </a:pPr>
            <a:r>
              <a:rPr lang="en-US" i="1"/>
              <a:t>Stemming algorithms work by cutting off the end or the beginning of the word, taking into account a list of common prefixes and suffixes that can be found in an inflected word.</a:t>
            </a:r>
            <a:endParaRPr/>
          </a:p>
          <a:p>
            <a:pPr marL="228600" lvl="0" indent="-228600" algn="l" rtl="0">
              <a:lnSpc>
                <a:spcPct val="90000"/>
              </a:lnSpc>
              <a:spcBef>
                <a:spcPts val="1000"/>
              </a:spcBef>
              <a:spcAft>
                <a:spcPts val="0"/>
              </a:spcAft>
              <a:buClr>
                <a:schemeClr val="dk1"/>
              </a:buClr>
              <a:buSzPts val="2800"/>
              <a:buChar char="•"/>
            </a:pPr>
            <a:r>
              <a:rPr lang="en-US" i="1"/>
              <a:t>This indiscriminate cutting can be successful in some occasions, but not always, and that Is why this approach presents some limitation.</a:t>
            </a:r>
            <a:endParaRPr/>
          </a:p>
        </p:txBody>
      </p:sp>
      <p:pic>
        <p:nvPicPr>
          <p:cNvPr id="246" name="Google Shape;246;p27"/>
          <p:cNvPicPr preferRelativeResize="0"/>
          <p:nvPr/>
        </p:nvPicPr>
        <p:blipFill rotWithShape="1">
          <a:blip r:embed="rId3">
            <a:alphaModFix/>
          </a:blip>
          <a:srcRect/>
          <a:stretch/>
        </p:blipFill>
        <p:spPr>
          <a:xfrm>
            <a:off x="3733800" y="4752656"/>
            <a:ext cx="2804160" cy="1469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Stemming</a:t>
            </a:r>
            <a:endParaRPr/>
          </a:p>
        </p:txBody>
      </p:sp>
      <p:sp>
        <p:nvSpPr>
          <p:cNvPr id="252" name="Google Shape;252;p28"/>
          <p:cNvSpPr txBox="1">
            <a:spLocks noGrp="1"/>
          </p:cNvSpPr>
          <p:nvPr>
            <p:ph type="body" idx="1"/>
          </p:nvPr>
        </p:nvSpPr>
        <p:spPr>
          <a:xfrm>
            <a:off x="838200" y="1825625"/>
            <a:ext cx="10515600" cy="33224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use Stemming to remove suffixes from words, resulting in a word stem. </a:t>
            </a:r>
            <a:endParaRPr/>
          </a:p>
          <a:p>
            <a:pPr marL="228600" lvl="0" indent="-228600" algn="l" rtl="0">
              <a:lnSpc>
                <a:spcPct val="90000"/>
              </a:lnSpc>
              <a:spcBef>
                <a:spcPts val="1000"/>
              </a:spcBef>
              <a:spcAft>
                <a:spcPts val="0"/>
              </a:spcAft>
              <a:buClr>
                <a:schemeClr val="dk1"/>
              </a:buClr>
              <a:buSzPts val="2800"/>
              <a:buChar char="•"/>
            </a:pPr>
            <a:r>
              <a:rPr lang="en-US"/>
              <a:t>For example, the phrases "likes," "likely," and "liked" all result in the common word stem "like," which may be used as a synonym for all three terms.</a:t>
            </a:r>
            <a:endParaRPr/>
          </a:p>
          <a:p>
            <a:pPr marL="228600" lvl="0" indent="-228600" algn="l" rtl="0">
              <a:lnSpc>
                <a:spcPct val="90000"/>
              </a:lnSpc>
              <a:spcBef>
                <a:spcPts val="1000"/>
              </a:spcBef>
              <a:spcAft>
                <a:spcPts val="0"/>
              </a:spcAft>
              <a:buClr>
                <a:schemeClr val="dk1"/>
              </a:buClr>
              <a:buSzPts val="2800"/>
              <a:buChar char="•"/>
            </a:pPr>
            <a:r>
              <a:rPr lang="en-US"/>
              <a:t> As a result, an NLP model can learn that all three terms are somehow related and are used in the same context.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Stemming</a:t>
            </a:r>
            <a:endParaRPr/>
          </a:p>
        </p:txBody>
      </p:sp>
      <p:sp>
        <p:nvSpPr>
          <p:cNvPr id="258" name="Google Shape;258;p29"/>
          <p:cNvSpPr txBox="1">
            <a:spLocks noGrp="1"/>
          </p:cNvSpPr>
          <p:nvPr>
            <p:ph type="body" idx="1"/>
          </p:nvPr>
        </p:nvSpPr>
        <p:spPr>
          <a:xfrm>
            <a:off x="838200" y="1825625"/>
            <a:ext cx="10515600" cy="32035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Stemming allows us to normalise words to their base stem regardless of inflection, which aids in numerous applications such as clustering and text classification. </a:t>
            </a:r>
            <a:endParaRPr/>
          </a:p>
          <a:p>
            <a:pPr marL="228600" lvl="0" indent="-228600" algn="l" rtl="0">
              <a:lnSpc>
                <a:spcPct val="90000"/>
              </a:lnSpc>
              <a:spcBef>
                <a:spcPts val="1000"/>
              </a:spcBef>
              <a:spcAft>
                <a:spcPts val="0"/>
              </a:spcAft>
              <a:buClr>
                <a:schemeClr val="dk1"/>
              </a:buClr>
              <a:buSzPts val="2800"/>
              <a:buChar char="•"/>
            </a:pPr>
            <a:r>
              <a:rPr lang="en-US"/>
              <a:t>Search engines make considerable use of these approaches to provide better results regardless of word form. </a:t>
            </a:r>
            <a:endParaRPr/>
          </a:p>
          <a:p>
            <a:pPr marL="228600" lvl="0" indent="-228600" algn="l" rtl="0">
              <a:lnSpc>
                <a:spcPct val="90000"/>
              </a:lnSpc>
              <a:spcBef>
                <a:spcPts val="1000"/>
              </a:spcBef>
              <a:spcAft>
                <a:spcPts val="0"/>
              </a:spcAft>
              <a:buClr>
                <a:schemeClr val="dk1"/>
              </a:buClr>
              <a:buSzPts val="2800"/>
              <a:buChar char="•"/>
            </a:pPr>
            <a:r>
              <a:rPr lang="en-US"/>
              <a:t>Prior to Google's introduction of word stems in 2003, a search for "fish" did not return websites about fishes or fishing.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Over stemming</a:t>
            </a:r>
            <a:endParaRPr/>
          </a:p>
        </p:txBody>
      </p:sp>
      <p:sp>
        <p:nvSpPr>
          <p:cNvPr id="264" name="Google Shape;264;p30"/>
          <p:cNvSpPr txBox="1">
            <a:spLocks noGrp="1"/>
          </p:cNvSpPr>
          <p:nvPr>
            <p:ph type="body" idx="1"/>
          </p:nvPr>
        </p:nvSpPr>
        <p:spPr>
          <a:xfrm>
            <a:off x="838200" y="1825625"/>
            <a:ext cx="10515600" cy="315785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Over-stemming is the term we use to describe the process through which our algorithm stems many unrelated words to the same root</a:t>
            </a:r>
            <a:endParaRPr/>
          </a:p>
          <a:p>
            <a:pPr marL="228600" lvl="0" indent="-228600" algn="l" rtl="0">
              <a:lnSpc>
                <a:spcPct val="90000"/>
              </a:lnSpc>
              <a:spcBef>
                <a:spcPts val="1000"/>
              </a:spcBef>
              <a:spcAft>
                <a:spcPts val="0"/>
              </a:spcAft>
              <a:buClr>
                <a:schemeClr val="dk1"/>
              </a:buClr>
              <a:buSzPts val="2800"/>
              <a:buChar char="•"/>
            </a:pPr>
            <a:r>
              <a:rPr lang="en-US"/>
              <a:t>Despite sharing a core word and being related, the words "universal," "university," and "universe" have quite different meanings.</a:t>
            </a:r>
            <a:endParaRPr/>
          </a:p>
          <a:p>
            <a:pPr marL="228600" lvl="0" indent="-228600" algn="l" rtl="0">
              <a:lnSpc>
                <a:spcPct val="90000"/>
              </a:lnSpc>
              <a:spcBef>
                <a:spcPts val="1000"/>
              </a:spcBef>
              <a:spcAft>
                <a:spcPts val="0"/>
              </a:spcAft>
              <a:buClr>
                <a:schemeClr val="dk1"/>
              </a:buClr>
              <a:buSzPts val="2800"/>
              <a:buChar char="•"/>
            </a:pPr>
            <a:r>
              <a:rPr lang="en-US"/>
              <a:t>These terms should return quite distinct search results when we enter them into a reputable search engine, and they shouldn't be considered synonyms. Such a mistake is known as a </a:t>
            </a:r>
            <a:r>
              <a:rPr lang="en-US" u="sng"/>
              <a:t>false positive.</a:t>
            </a:r>
            <a:endParaRPr u="sng"/>
          </a:p>
        </p:txBody>
      </p:sp>
      <p:pic>
        <p:nvPicPr>
          <p:cNvPr id="265" name="Google Shape;265;p30"/>
          <p:cNvPicPr preferRelativeResize="0"/>
          <p:nvPr/>
        </p:nvPicPr>
        <p:blipFill rotWithShape="1">
          <a:blip r:embed="rId3">
            <a:alphaModFix/>
          </a:blip>
          <a:srcRect/>
          <a:stretch/>
        </p:blipFill>
        <p:spPr>
          <a:xfrm>
            <a:off x="2931431" y="4894700"/>
            <a:ext cx="5469601" cy="118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Under stemming</a:t>
            </a:r>
            <a:endParaRPr/>
          </a:p>
        </p:txBody>
      </p:sp>
      <p:sp>
        <p:nvSpPr>
          <p:cNvPr id="271" name="Google Shape;271;p31"/>
          <p:cNvSpPr txBox="1">
            <a:spLocks noGrp="1"/>
          </p:cNvSpPr>
          <p:nvPr>
            <p:ph type="body" idx="1"/>
          </p:nvPr>
        </p:nvSpPr>
        <p:spPr>
          <a:xfrm>
            <a:off x="838200" y="1575277"/>
            <a:ext cx="10515600" cy="2682367"/>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An under-Stemming, occurs when numerous words are not stemmed from a single root even when they should. </a:t>
            </a:r>
            <a:endParaRPr/>
          </a:p>
          <a:p>
            <a:pPr marL="228600" lvl="0" indent="-228600" algn="l" rtl="0">
              <a:lnSpc>
                <a:spcPct val="90000"/>
              </a:lnSpc>
              <a:spcBef>
                <a:spcPts val="1000"/>
              </a:spcBef>
              <a:spcAft>
                <a:spcPts val="0"/>
              </a:spcAft>
              <a:buClr>
                <a:schemeClr val="dk1"/>
              </a:buClr>
              <a:buSzPct val="100000"/>
              <a:buChar char="•"/>
            </a:pPr>
            <a:r>
              <a:rPr lang="en-US"/>
              <a:t>Under-stemming can lead to a loss of information and make it more difficult to analyze text.</a:t>
            </a:r>
            <a:endParaRPr/>
          </a:p>
          <a:p>
            <a:pPr marL="228600" lvl="0" indent="-228600" algn="l" rtl="0">
              <a:lnSpc>
                <a:spcPct val="90000"/>
              </a:lnSpc>
              <a:spcBef>
                <a:spcPts val="1000"/>
              </a:spcBef>
              <a:spcAft>
                <a:spcPts val="0"/>
              </a:spcAft>
              <a:buClr>
                <a:schemeClr val="dk1"/>
              </a:buClr>
              <a:buSzPct val="100000"/>
              <a:buChar char="•"/>
            </a:pPr>
            <a:r>
              <a:rPr lang="en-US"/>
              <a:t>A former university student is referred to as a "alumnus" and is often a male individual. </a:t>
            </a:r>
            <a:endParaRPr/>
          </a:p>
          <a:p>
            <a:pPr marL="228600" lvl="0" indent="-228600" algn="l" rtl="0">
              <a:lnSpc>
                <a:spcPct val="90000"/>
              </a:lnSpc>
              <a:spcBef>
                <a:spcPts val="1000"/>
              </a:spcBef>
              <a:spcAft>
                <a:spcPts val="0"/>
              </a:spcAft>
              <a:buClr>
                <a:schemeClr val="dk1"/>
              </a:buClr>
              <a:buSzPct val="100000"/>
              <a:buChar char="•"/>
            </a:pPr>
            <a:r>
              <a:rPr lang="en-US"/>
              <a:t>The word "alumni“ refers to several former students of an institution, whereas "alumnae" is the feminine equivalent.</a:t>
            </a:r>
            <a:endParaRPr/>
          </a:p>
        </p:txBody>
      </p:sp>
      <p:pic>
        <p:nvPicPr>
          <p:cNvPr id="272" name="Google Shape;272;p31"/>
          <p:cNvPicPr preferRelativeResize="0"/>
          <p:nvPr/>
        </p:nvPicPr>
        <p:blipFill rotWithShape="1">
          <a:blip r:embed="rId3">
            <a:alphaModFix/>
          </a:blip>
          <a:srcRect/>
          <a:stretch/>
        </p:blipFill>
        <p:spPr>
          <a:xfrm>
            <a:off x="1705848" y="4578921"/>
            <a:ext cx="3147600" cy="1345067"/>
          </a:xfrm>
          <a:prstGeom prst="rect">
            <a:avLst/>
          </a:prstGeom>
          <a:noFill/>
          <a:ln>
            <a:noFill/>
          </a:ln>
        </p:spPr>
      </p:pic>
      <p:sp>
        <p:nvSpPr>
          <p:cNvPr id="273" name="Google Shape;273;p31"/>
          <p:cNvSpPr txBox="1"/>
          <p:nvPr/>
        </p:nvSpPr>
        <p:spPr>
          <a:xfrm>
            <a:off x="6291072" y="4727448"/>
            <a:ext cx="2779776"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   &gt; DAT</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DATUM  -🡪 DAT</a:t>
            </a:r>
            <a:endParaRPr sz="2800">
              <a:solidFill>
                <a:schemeClr val="dk1"/>
              </a:solidFill>
              <a:latin typeface="Calibri"/>
              <a:ea typeface="Calibri"/>
              <a:cs typeface="Calibri"/>
              <a:sym typeface="Calibri"/>
            </a:endParaRPr>
          </a:p>
        </p:txBody>
      </p:sp>
      <p:sp>
        <p:nvSpPr>
          <p:cNvPr id="274" name="Google Shape;274;p31"/>
          <p:cNvSpPr/>
          <p:nvPr/>
        </p:nvSpPr>
        <p:spPr>
          <a:xfrm>
            <a:off x="3931920" y="4434840"/>
            <a:ext cx="1078992" cy="512064"/>
          </a:xfrm>
          <a:prstGeom prst="rect">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31"/>
          <p:cNvSpPr/>
          <p:nvPr/>
        </p:nvSpPr>
        <p:spPr>
          <a:xfrm>
            <a:off x="3956304" y="4948469"/>
            <a:ext cx="1078992" cy="512064"/>
          </a:xfrm>
          <a:prstGeom prst="rect">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31"/>
          <p:cNvSpPr/>
          <p:nvPr/>
        </p:nvSpPr>
        <p:spPr>
          <a:xfrm>
            <a:off x="3931920" y="5545078"/>
            <a:ext cx="612648" cy="512064"/>
          </a:xfrm>
          <a:prstGeom prst="rect">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dirty="0">
                <a:solidFill>
                  <a:srgbClr val="FF0066"/>
                </a:solidFill>
              </a:rPr>
              <a:t>Tokenization (Imp)</a:t>
            </a:r>
            <a:endParaRPr b="1" dirty="0">
              <a:solidFill>
                <a:srgbClr val="FF0066"/>
              </a:solidFill>
            </a:endParaRPr>
          </a:p>
        </p:txBody>
      </p:sp>
      <p:sp>
        <p:nvSpPr>
          <p:cNvPr id="108" name="Google Shape;10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Tokenization is the process of braking down raw text into smaller meaningful lexical units. </a:t>
            </a:r>
            <a:endParaRPr/>
          </a:p>
          <a:p>
            <a:pPr marL="228600" lvl="0" indent="-228600" algn="l" rtl="0">
              <a:lnSpc>
                <a:spcPct val="90000"/>
              </a:lnSpc>
              <a:spcBef>
                <a:spcPts val="1000"/>
              </a:spcBef>
              <a:spcAft>
                <a:spcPts val="0"/>
              </a:spcAft>
              <a:buClr>
                <a:schemeClr val="dk1"/>
              </a:buClr>
              <a:buSzPct val="100000"/>
              <a:buChar char="•"/>
            </a:pPr>
            <a:r>
              <a:rPr lang="en-US"/>
              <a:t>Tokenization divides raw text into words and phrases known </a:t>
            </a:r>
            <a:r>
              <a:rPr lang="en-US">
                <a:solidFill>
                  <a:srgbClr val="FF0000"/>
                </a:solidFill>
              </a:rPr>
              <a:t>as tokens</a:t>
            </a:r>
            <a:r>
              <a:rPr lang="en-US"/>
              <a:t>.</a:t>
            </a:r>
            <a:endParaRPr/>
          </a:p>
          <a:p>
            <a:pPr marL="228600" lvl="0" indent="-228600" algn="l" rtl="0">
              <a:lnSpc>
                <a:spcPct val="90000"/>
              </a:lnSpc>
              <a:spcBef>
                <a:spcPts val="1000"/>
              </a:spcBef>
              <a:spcAft>
                <a:spcPts val="0"/>
              </a:spcAft>
              <a:buClr>
                <a:schemeClr val="dk1"/>
              </a:buClr>
              <a:buSzPct val="100000"/>
              <a:buChar char="•"/>
            </a:pPr>
            <a:r>
              <a:rPr lang="en-US"/>
              <a:t>These tokens aid in understanding the context or constructing the NLP model. Tokenization aids in determining the meaning of the text by evaluating the word sequence.</a:t>
            </a:r>
            <a:endParaRPr/>
          </a:p>
          <a:p>
            <a:pPr marL="228600" lvl="0" indent="-228600" algn="l" rtl="0">
              <a:lnSpc>
                <a:spcPct val="90000"/>
              </a:lnSpc>
              <a:spcBef>
                <a:spcPts val="1000"/>
              </a:spcBef>
              <a:spcAft>
                <a:spcPts val="0"/>
              </a:spcAft>
              <a:buClr>
                <a:schemeClr val="dk1"/>
              </a:buClr>
              <a:buSzPct val="100000"/>
              <a:buChar char="•"/>
            </a:pPr>
            <a:r>
              <a:rPr lang="en-US"/>
              <a:t>For example, the sentence "It is raining" may be tokenized into 3 tokens: "It," "is," and "raining.“</a:t>
            </a:r>
            <a:endParaRPr/>
          </a:p>
          <a:p>
            <a:pPr marL="228600" lvl="0" indent="-228600" algn="l" rtl="0">
              <a:lnSpc>
                <a:spcPct val="90000"/>
              </a:lnSpc>
              <a:spcBef>
                <a:spcPts val="1000"/>
              </a:spcBef>
              <a:spcAft>
                <a:spcPts val="0"/>
              </a:spcAft>
              <a:buClr>
                <a:schemeClr val="dk1"/>
              </a:buClr>
              <a:buSzPct val="100000"/>
              <a:buChar char="•"/>
            </a:pPr>
            <a:r>
              <a:rPr lang="en-US"/>
              <a:t>When text is broken into words using a separation approach, this is referred to as </a:t>
            </a:r>
            <a:r>
              <a:rPr lang="en-US">
                <a:solidFill>
                  <a:srgbClr val="FF0000"/>
                </a:solidFill>
              </a:rPr>
              <a:t>word tokenization</a:t>
            </a:r>
            <a:r>
              <a:rPr lang="en-US"/>
              <a:t>, and when this is done for sentences, it is referred to as </a:t>
            </a:r>
            <a:r>
              <a:rPr lang="en-US">
                <a:solidFill>
                  <a:srgbClr val="FF0000"/>
                </a:solidFill>
              </a:rPr>
              <a:t>sentence tokenization</a:t>
            </a:r>
            <a:r>
              <a:rPr lang="en-US"/>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Under stemming</a:t>
            </a:r>
            <a:endParaRPr/>
          </a:p>
        </p:txBody>
      </p:sp>
      <p:sp>
        <p:nvSpPr>
          <p:cNvPr id="282" name="Google Shape;282;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To avoid under-stemming, it is important to use a stemmer that is appropriate for the task and language.</a:t>
            </a:r>
            <a:endParaRPr/>
          </a:p>
          <a:p>
            <a:pPr marL="228600" lvl="0" indent="-228600" algn="just" rtl="0">
              <a:lnSpc>
                <a:spcPct val="90000"/>
              </a:lnSpc>
              <a:spcBef>
                <a:spcPts val="1000"/>
              </a:spcBef>
              <a:spcAft>
                <a:spcPts val="0"/>
              </a:spcAft>
              <a:buClr>
                <a:schemeClr val="dk1"/>
              </a:buClr>
              <a:buSzPts val="2800"/>
              <a:buChar char="•"/>
            </a:pPr>
            <a:r>
              <a:rPr lang="en-US"/>
              <a:t>It is also important to test the stemmer on a sample of text to ensure that it is producing the correct root forms. </a:t>
            </a:r>
            <a:endParaRPr/>
          </a:p>
          <a:p>
            <a:pPr marL="228600" lvl="0" indent="-228600" algn="just" rtl="0">
              <a:lnSpc>
                <a:spcPct val="90000"/>
              </a:lnSpc>
              <a:spcBef>
                <a:spcPts val="1000"/>
              </a:spcBef>
              <a:spcAft>
                <a:spcPts val="0"/>
              </a:spcAft>
              <a:buClr>
                <a:schemeClr val="dk1"/>
              </a:buClr>
              <a:buSzPts val="2800"/>
              <a:buChar char="•"/>
            </a:pPr>
            <a:r>
              <a:rPr lang="en-US"/>
              <a:t>In some cases, using a lemmatizer instead of a stemmer may be a better solution as it takes into account the context of the word, making it less prone to errors.</a:t>
            </a:r>
            <a:endParaRPr/>
          </a:p>
          <a:p>
            <a:pPr marL="228600" lvl="0" indent="-228600" algn="l" rtl="0">
              <a:lnSpc>
                <a:spcPct val="90000"/>
              </a:lnSpc>
              <a:spcBef>
                <a:spcPts val="1000"/>
              </a:spcBef>
              <a:spcAft>
                <a:spcPts val="0"/>
              </a:spcAft>
              <a:buClr>
                <a:schemeClr val="dk1"/>
              </a:buClr>
              <a:buSzPts val="2800"/>
              <a:buChar char="•"/>
            </a:pPr>
            <a:r>
              <a:rPr lang="en-US"/>
              <a:t>Another approach to this problem is to use techniques like semantic role labeling, sentiment analysis, context-based information, etc. that help to understand the context of the text and make the stemming process more precise.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Lemmatization</a:t>
            </a:r>
            <a:endParaRPr/>
          </a:p>
        </p:txBody>
      </p:sp>
      <p:sp>
        <p:nvSpPr>
          <p:cNvPr id="288" name="Google Shape;28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i="1"/>
              <a:t>Lemmatization</a:t>
            </a:r>
            <a:r>
              <a:rPr lang="en-US" i="1"/>
              <a:t>, on the other hand, takes into consideration the morphological analysis of the words. </a:t>
            </a:r>
            <a:endParaRPr/>
          </a:p>
          <a:p>
            <a:pPr marL="228600" lvl="0" indent="-228600" algn="l" rtl="0">
              <a:lnSpc>
                <a:spcPct val="90000"/>
              </a:lnSpc>
              <a:spcBef>
                <a:spcPts val="1000"/>
              </a:spcBef>
              <a:spcAft>
                <a:spcPts val="0"/>
              </a:spcAft>
              <a:buClr>
                <a:schemeClr val="dk1"/>
              </a:buClr>
              <a:buSzPts val="2800"/>
              <a:buChar char="•"/>
            </a:pPr>
            <a:r>
              <a:rPr lang="en-US" i="1"/>
              <a:t>To do so, it is necessary to have detailed dictionaries which the algorithm can look through to link the form back to its lemma.</a:t>
            </a:r>
            <a:endParaRPr i="1"/>
          </a:p>
        </p:txBody>
      </p:sp>
      <p:pic>
        <p:nvPicPr>
          <p:cNvPr id="289" name="Google Shape;289;p33"/>
          <p:cNvPicPr preferRelativeResize="0"/>
          <p:nvPr/>
        </p:nvPicPr>
        <p:blipFill rotWithShape="1">
          <a:blip r:embed="rId3">
            <a:alphaModFix/>
          </a:blip>
          <a:srcRect/>
          <a:stretch/>
        </p:blipFill>
        <p:spPr>
          <a:xfrm>
            <a:off x="1920240" y="3788156"/>
            <a:ext cx="7040880" cy="18445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Lemmatization</a:t>
            </a:r>
            <a:endParaRPr b="1">
              <a:solidFill>
                <a:srgbClr val="FF0066"/>
              </a:solidFill>
            </a:endParaRPr>
          </a:p>
        </p:txBody>
      </p:sp>
      <p:sp>
        <p:nvSpPr>
          <p:cNvPr id="295" name="Google Shape;295;p34"/>
          <p:cNvSpPr txBox="1">
            <a:spLocks noGrp="1"/>
          </p:cNvSpPr>
          <p:nvPr>
            <p:ph type="body" idx="1"/>
          </p:nvPr>
        </p:nvSpPr>
        <p:spPr>
          <a:xfrm>
            <a:off x="838200" y="155130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If we try the word saw, stemming might return just ‘s’, but lemmatization would try to return either ‘see’ or ‘saw’ depending on whether the use of the token was as a verb or a noun.</a:t>
            </a:r>
            <a:endParaRPr/>
          </a:p>
          <a:p>
            <a:pPr marL="228600" lvl="0" indent="-228600" algn="l" rtl="0">
              <a:lnSpc>
                <a:spcPct val="90000"/>
              </a:lnSpc>
              <a:spcBef>
                <a:spcPts val="1000"/>
              </a:spcBef>
              <a:spcAft>
                <a:spcPts val="0"/>
              </a:spcAft>
              <a:buClr>
                <a:schemeClr val="dk1"/>
              </a:buClr>
              <a:buSzPts val="2800"/>
              <a:buChar char="•"/>
            </a:pPr>
            <a:r>
              <a:rPr lang="en-US"/>
              <a:t>In other words, Lemmatization is a technique responsible for grouping diverse inflected forms of words into the root form, having the similar meaning. </a:t>
            </a:r>
            <a:endParaRPr/>
          </a:p>
          <a:p>
            <a:pPr marL="228600" lvl="0" indent="-228600" algn="l" rtl="0">
              <a:lnSpc>
                <a:spcPct val="90000"/>
              </a:lnSpc>
              <a:spcBef>
                <a:spcPts val="1000"/>
              </a:spcBef>
              <a:spcAft>
                <a:spcPts val="0"/>
              </a:spcAft>
              <a:buClr>
                <a:schemeClr val="dk1"/>
              </a:buClr>
              <a:buSzPts val="2800"/>
              <a:buChar char="•"/>
            </a:pPr>
            <a:r>
              <a:rPr lang="en-US"/>
              <a:t>It is similar to stemming, but it provides the stripped word that has some dictionary meaning. </a:t>
            </a:r>
            <a:endParaRPr/>
          </a:p>
          <a:p>
            <a:pPr marL="228600" lvl="0" indent="-228600" algn="l" rtl="0">
              <a:lnSpc>
                <a:spcPct val="90000"/>
              </a:lnSpc>
              <a:spcBef>
                <a:spcPts val="1000"/>
              </a:spcBef>
              <a:spcAft>
                <a:spcPts val="0"/>
              </a:spcAft>
              <a:buClr>
                <a:schemeClr val="dk1"/>
              </a:buClr>
              <a:buSzPts val="2800"/>
              <a:buChar char="•"/>
            </a:pPr>
            <a:r>
              <a:rPr lang="en-US"/>
              <a:t>The Morphological analysis would need the mining of the accurate lemma of each word.</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Stemming Vs. Lemmatization</a:t>
            </a:r>
            <a:endParaRPr/>
          </a:p>
        </p:txBody>
      </p:sp>
      <p:graphicFrame>
        <p:nvGraphicFramePr>
          <p:cNvPr id="301" name="Google Shape;301;p35"/>
          <p:cNvGraphicFramePr/>
          <p:nvPr/>
        </p:nvGraphicFramePr>
        <p:xfrm>
          <a:off x="838200" y="1825625"/>
          <a:ext cx="10515600" cy="4226630"/>
        </p:xfrm>
        <a:graphic>
          <a:graphicData uri="http://schemas.openxmlformats.org/drawingml/2006/table">
            <a:tbl>
              <a:tblPr firstRow="1" bandRow="1">
                <a:noFill/>
                <a:tableStyleId>{D96BF407-982B-472D-B0C2-0F338FADB91D}</a:tableStyleId>
              </a:tblPr>
              <a:tblGrid>
                <a:gridCol w="1054600">
                  <a:extLst>
                    <a:ext uri="{9D8B030D-6E8A-4147-A177-3AD203B41FA5}">
                      <a16:colId xmlns:a16="http://schemas.microsoft.com/office/drawing/2014/main" val="20000"/>
                    </a:ext>
                  </a:extLst>
                </a:gridCol>
                <a:gridCol w="4014225">
                  <a:extLst>
                    <a:ext uri="{9D8B030D-6E8A-4147-A177-3AD203B41FA5}">
                      <a16:colId xmlns:a16="http://schemas.microsoft.com/office/drawing/2014/main" val="20001"/>
                    </a:ext>
                  </a:extLst>
                </a:gridCol>
                <a:gridCol w="54467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Stemming</a:t>
                      </a:r>
                      <a:endParaRPr/>
                    </a:p>
                  </a:txBody>
                  <a:tcPr marL="91450" marR="91450" marT="45725" marB="45725"/>
                </a:tc>
                <a:tc>
                  <a:txBody>
                    <a:bodyPr/>
                    <a:lstStyle/>
                    <a:p>
                      <a:pPr marL="0" marR="0" lvl="0" indent="0" algn="l" rtl="0">
                        <a:spcBef>
                          <a:spcPts val="0"/>
                        </a:spcBef>
                        <a:spcAft>
                          <a:spcPts val="0"/>
                        </a:spcAft>
                        <a:buNone/>
                      </a:pPr>
                      <a:r>
                        <a:rPr lang="en-US" sz="1800"/>
                        <a:t>Lemmatization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Stemming is faster because it chops</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words without knowing the context</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the word is given sentences</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Lemmatization is slower as compared to</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stemming but is knows the context of the</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word before proceeding</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It is a rule based approach</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It is a dictionary based approach.</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Accuracy is less</a:t>
                      </a:r>
                      <a:endParaRPr/>
                    </a:p>
                  </a:txBody>
                  <a:tcPr marL="91450" marR="91450" marT="45725" marB="45725"/>
                </a:tc>
                <a:tc>
                  <a:txBody>
                    <a:bodyPr/>
                    <a:lstStyle/>
                    <a:p>
                      <a:pPr marL="0" marR="0" lvl="0" indent="0" algn="l" rtl="0">
                        <a:spcBef>
                          <a:spcPts val="0"/>
                        </a:spcBef>
                        <a:spcAft>
                          <a:spcPts val="0"/>
                        </a:spcAft>
                        <a:buNone/>
                      </a:pPr>
                      <a:r>
                        <a:rPr lang="en-US" sz="1800"/>
                        <a:t>Accuracy is more as compared to stemming</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When we convert any word into root</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Form, then stemming may create the</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non-existence meaning of word</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Lemmatization always gives the dictionary</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meaning word while converting into root</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form</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Stemming is preferred when the</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meaning of the word is not important</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of analysis Example : Spam detection</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Lemmatization would be recommended</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when the meaning of the word is</a:t>
                      </a:r>
                      <a:endParaRPr/>
                    </a:p>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important for analysis. Example : Question</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6</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For example : “Studies”=&gt; “Studi”</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Calibri"/>
                          <a:ea typeface="Calibri"/>
                          <a:cs typeface="Calibri"/>
                          <a:sym typeface="Calibri"/>
                        </a:rPr>
                        <a:t>For example : “Studies”=&gt; “Study”</a:t>
                      </a:r>
                      <a:endParaRPr sz="18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g20f439bbebd_0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Morphological analysis</a:t>
            </a:r>
            <a:endParaRPr>
              <a:solidFill>
                <a:srgbClr val="FF0066"/>
              </a:solidFill>
            </a:endParaRPr>
          </a:p>
        </p:txBody>
      </p:sp>
      <p:sp>
        <p:nvSpPr>
          <p:cNvPr id="1101" name="Google Shape;1101;g20f439bbebd_0_33"/>
          <p:cNvSpPr txBox="1">
            <a:spLocks noGrp="1"/>
          </p:cNvSpPr>
          <p:nvPr>
            <p:ph type="body" idx="1"/>
          </p:nvPr>
        </p:nvSpPr>
        <p:spPr>
          <a:xfrm>
            <a:off x="533400" y="1560450"/>
            <a:ext cx="10515600" cy="4979400"/>
          </a:xfrm>
          <a:prstGeom prst="rect">
            <a:avLst/>
          </a:prstGeom>
        </p:spPr>
        <p:txBody>
          <a:bodyPr spcFirstLastPara="1" wrap="square" lIns="91425" tIns="45700" rIns="91425" bIns="45700" anchor="t" anchorCtr="0">
            <a:normAutofit fontScale="85000" lnSpcReduction="20000"/>
          </a:bodyPr>
          <a:lstStyle/>
          <a:p>
            <a:pPr marL="457200" lvl="0" indent="-336550" algn="l" rtl="0">
              <a:lnSpc>
                <a:spcPct val="115000"/>
              </a:lnSpc>
              <a:spcBef>
                <a:spcPts val="100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Morphological analysis is a </a:t>
            </a:r>
            <a:r>
              <a:rPr lang="en-US" sz="2000" b="1" dirty="0">
                <a:solidFill>
                  <a:srgbClr val="292929"/>
                </a:solidFill>
                <a:highlight>
                  <a:srgbClr val="FFFFFF"/>
                </a:highlight>
                <a:latin typeface="Georgia"/>
                <a:ea typeface="Georgia"/>
                <a:cs typeface="Georgia"/>
                <a:sym typeface="Georgia"/>
              </a:rPr>
              <a:t>field of linguistics that studies the </a:t>
            </a:r>
            <a:r>
              <a:rPr lang="en-US" sz="2000" b="1" u="sng" dirty="0">
                <a:solidFill>
                  <a:srgbClr val="292929"/>
                </a:solidFill>
                <a:highlight>
                  <a:srgbClr val="FFFFFF"/>
                </a:highlight>
                <a:latin typeface="Georgia"/>
                <a:ea typeface="Georgia"/>
                <a:cs typeface="Georgia"/>
                <a:sym typeface="Georgia"/>
              </a:rPr>
              <a:t>structure of words</a:t>
            </a:r>
            <a:r>
              <a:rPr lang="en-US" sz="2000" b="1" dirty="0">
                <a:solidFill>
                  <a:srgbClr val="292929"/>
                </a:solidFill>
                <a:highlight>
                  <a:srgbClr val="FFFFFF"/>
                </a:highlight>
                <a:latin typeface="Georgia"/>
                <a:ea typeface="Georgia"/>
                <a:cs typeface="Georgia"/>
                <a:sym typeface="Georgia"/>
              </a:rPr>
              <a:t>. </a:t>
            </a:r>
            <a:endParaRPr sz="2000" b="1"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It identifies how a word is produced through the use of morphemes. </a:t>
            </a:r>
            <a:endParaRPr sz="2000"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A </a:t>
            </a:r>
            <a:r>
              <a:rPr lang="en-US" sz="2000" dirty="0">
                <a:solidFill>
                  <a:srgbClr val="FF0000"/>
                </a:solidFill>
                <a:highlight>
                  <a:srgbClr val="FFFFFF"/>
                </a:highlight>
                <a:latin typeface="Georgia"/>
                <a:ea typeface="Georgia"/>
                <a:cs typeface="Georgia"/>
                <a:sym typeface="Georgia"/>
              </a:rPr>
              <a:t>morpheme</a:t>
            </a:r>
            <a:r>
              <a:rPr lang="en-US" sz="2000" dirty="0">
                <a:solidFill>
                  <a:srgbClr val="292929"/>
                </a:solidFill>
                <a:highlight>
                  <a:srgbClr val="FFFFFF"/>
                </a:highlight>
                <a:latin typeface="Georgia"/>
                <a:ea typeface="Georgia"/>
                <a:cs typeface="Georgia"/>
                <a:sym typeface="Georgia"/>
              </a:rPr>
              <a:t> is a </a:t>
            </a:r>
            <a:r>
              <a:rPr lang="en-US" sz="2000" b="1" dirty="0">
                <a:solidFill>
                  <a:srgbClr val="292929"/>
                </a:solidFill>
                <a:highlight>
                  <a:srgbClr val="FFFFFF"/>
                </a:highlight>
                <a:latin typeface="Georgia"/>
                <a:ea typeface="Georgia"/>
                <a:cs typeface="Georgia"/>
                <a:sym typeface="Georgia"/>
              </a:rPr>
              <a:t>basic unit of the English language</a:t>
            </a:r>
            <a:r>
              <a:rPr lang="en-US" sz="2000" dirty="0">
                <a:solidFill>
                  <a:srgbClr val="292929"/>
                </a:solidFill>
                <a:highlight>
                  <a:srgbClr val="FFFFFF"/>
                </a:highlight>
                <a:latin typeface="Georgia"/>
                <a:ea typeface="Georgia"/>
                <a:cs typeface="Georgia"/>
                <a:sym typeface="Georgia"/>
              </a:rPr>
              <a:t>. The morpheme is the </a:t>
            </a:r>
            <a:r>
              <a:rPr lang="en-US" sz="2000" b="1" dirty="0">
                <a:solidFill>
                  <a:srgbClr val="292929"/>
                </a:solidFill>
                <a:highlight>
                  <a:srgbClr val="FFFFFF"/>
                </a:highlight>
                <a:latin typeface="Georgia"/>
                <a:ea typeface="Georgia"/>
                <a:cs typeface="Georgia"/>
                <a:sym typeface="Georgia"/>
              </a:rPr>
              <a:t>smallest element of a word that has grammatical function and meaning.</a:t>
            </a:r>
            <a:endParaRPr sz="2000" b="1"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There are two types of </a:t>
            </a:r>
            <a:r>
              <a:rPr lang="en-US" sz="2000" dirty="0" err="1">
                <a:solidFill>
                  <a:srgbClr val="292929"/>
                </a:solidFill>
                <a:highlight>
                  <a:srgbClr val="FFFFFF"/>
                </a:highlight>
                <a:latin typeface="Georgia"/>
                <a:ea typeface="Georgia"/>
                <a:cs typeface="Georgia"/>
                <a:sym typeface="Georgia"/>
              </a:rPr>
              <a:t>morphemes:</a:t>
            </a:r>
            <a:r>
              <a:rPr lang="en-US" sz="2000" b="1" u="sng" dirty="0" err="1">
                <a:solidFill>
                  <a:srgbClr val="292929"/>
                </a:solidFill>
                <a:highlight>
                  <a:srgbClr val="FFFFFF"/>
                </a:highlight>
                <a:latin typeface="Georgia"/>
                <a:ea typeface="Georgia"/>
                <a:cs typeface="Georgia"/>
                <a:sym typeface="Georgia"/>
              </a:rPr>
              <a:t>Free</a:t>
            </a:r>
            <a:r>
              <a:rPr lang="en-US" sz="2000" b="1" u="sng" dirty="0">
                <a:solidFill>
                  <a:srgbClr val="292929"/>
                </a:solidFill>
                <a:highlight>
                  <a:srgbClr val="FFFFFF"/>
                </a:highlight>
                <a:latin typeface="Georgia"/>
                <a:ea typeface="Georgia"/>
                <a:cs typeface="Georgia"/>
                <a:sym typeface="Georgia"/>
              </a:rPr>
              <a:t> morpheme</a:t>
            </a:r>
            <a:r>
              <a:rPr lang="en-US" sz="2000" b="1" dirty="0">
                <a:solidFill>
                  <a:srgbClr val="292929"/>
                </a:solidFill>
                <a:highlight>
                  <a:srgbClr val="FFFFFF"/>
                </a:highlight>
                <a:latin typeface="Georgia"/>
                <a:ea typeface="Georgia"/>
                <a:cs typeface="Georgia"/>
                <a:sym typeface="Georgia"/>
              </a:rPr>
              <a:t> and </a:t>
            </a:r>
            <a:r>
              <a:rPr lang="en-US" sz="2000" b="1" u="sng" dirty="0">
                <a:solidFill>
                  <a:srgbClr val="292929"/>
                </a:solidFill>
                <a:highlight>
                  <a:srgbClr val="FFFFFF"/>
                </a:highlight>
                <a:latin typeface="Georgia"/>
                <a:ea typeface="Georgia"/>
                <a:cs typeface="Georgia"/>
                <a:sym typeface="Georgia"/>
              </a:rPr>
              <a:t>bound morpheme .</a:t>
            </a:r>
            <a:endParaRPr sz="2000" b="1"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A </a:t>
            </a:r>
            <a:r>
              <a:rPr lang="en-US" sz="2000" b="1" dirty="0">
                <a:solidFill>
                  <a:srgbClr val="292929"/>
                </a:solidFill>
                <a:highlight>
                  <a:srgbClr val="FFFFFF"/>
                </a:highlight>
                <a:latin typeface="Georgia"/>
                <a:ea typeface="Georgia"/>
                <a:cs typeface="Georgia"/>
                <a:sym typeface="Georgia"/>
              </a:rPr>
              <a:t>single free morpheme can become a complete word. For instance, a bus, a dog and so forth</a:t>
            </a:r>
            <a:r>
              <a:rPr lang="en-US" sz="2000" dirty="0">
                <a:solidFill>
                  <a:srgbClr val="292929"/>
                </a:solidFill>
                <a:highlight>
                  <a:srgbClr val="FFFFFF"/>
                </a:highlight>
                <a:latin typeface="Georgia"/>
                <a:ea typeface="Georgia"/>
                <a:cs typeface="Georgia"/>
                <a:sym typeface="Georgia"/>
              </a:rPr>
              <a:t>. </a:t>
            </a:r>
            <a:endParaRPr sz="2000"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b="1" dirty="0">
                <a:solidFill>
                  <a:srgbClr val="292929"/>
                </a:solidFill>
                <a:highlight>
                  <a:srgbClr val="FFFFFF"/>
                </a:highlight>
                <a:latin typeface="Georgia"/>
                <a:ea typeface="Georgia"/>
                <a:cs typeface="Georgia"/>
                <a:sym typeface="Georgia"/>
              </a:rPr>
              <a:t>A bound morpheme, on the other hand, cannot stand alone and must be joined to a free morpheme to produce a word. ‘</a:t>
            </a:r>
            <a:r>
              <a:rPr lang="en-US" sz="2000" b="1" dirty="0" err="1">
                <a:solidFill>
                  <a:srgbClr val="292929"/>
                </a:solidFill>
                <a:highlight>
                  <a:srgbClr val="FFFFFF"/>
                </a:highlight>
                <a:latin typeface="Georgia"/>
                <a:ea typeface="Georgia"/>
                <a:cs typeface="Georgia"/>
                <a:sym typeface="Georgia"/>
              </a:rPr>
              <a:t>ing</a:t>
            </a:r>
            <a:r>
              <a:rPr lang="en-US" sz="2000" b="1" dirty="0">
                <a:solidFill>
                  <a:srgbClr val="292929"/>
                </a:solidFill>
                <a:highlight>
                  <a:srgbClr val="FFFFFF"/>
                </a:highlight>
                <a:latin typeface="Georgia"/>
                <a:ea typeface="Georgia"/>
                <a:cs typeface="Georgia"/>
                <a:sym typeface="Georgia"/>
              </a:rPr>
              <a:t>’, ‘un’, and other bound morphemes are examples</a:t>
            </a:r>
            <a:r>
              <a:rPr lang="en-US" sz="2000" dirty="0">
                <a:solidFill>
                  <a:srgbClr val="292929"/>
                </a:solidFill>
                <a:highlight>
                  <a:srgbClr val="FFFFFF"/>
                </a:highlight>
                <a:latin typeface="Georgia"/>
                <a:ea typeface="Georgia"/>
                <a:cs typeface="Georgia"/>
                <a:sym typeface="Georgia"/>
              </a:rPr>
              <a:t>.</a:t>
            </a:r>
            <a:endParaRPr sz="2000"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Bound morphemes are sometimes referred as </a:t>
            </a:r>
            <a:r>
              <a:rPr lang="en-US" sz="2000" b="1" dirty="0">
                <a:solidFill>
                  <a:srgbClr val="292929"/>
                </a:solidFill>
                <a:highlight>
                  <a:srgbClr val="FFFFFF"/>
                </a:highlight>
                <a:latin typeface="Georgia"/>
                <a:ea typeface="Georgia"/>
                <a:cs typeface="Georgia"/>
                <a:sym typeface="Georgia"/>
              </a:rPr>
              <a:t>Affixes</a:t>
            </a:r>
            <a:r>
              <a:rPr lang="en-US" sz="2000" dirty="0">
                <a:solidFill>
                  <a:srgbClr val="292929"/>
                </a:solidFill>
                <a:highlight>
                  <a:srgbClr val="FFFFFF"/>
                </a:highlight>
                <a:latin typeface="Georgia"/>
                <a:ea typeface="Georgia"/>
                <a:cs typeface="Georgia"/>
                <a:sym typeface="Georgia"/>
              </a:rPr>
              <a:t>.</a:t>
            </a:r>
            <a:endParaRPr sz="2000" dirty="0">
              <a:solidFill>
                <a:srgbClr val="292929"/>
              </a:solidFill>
              <a:highlight>
                <a:srgbClr val="FFFFFF"/>
              </a:highlight>
              <a:latin typeface="Georgia"/>
              <a:ea typeface="Georgia"/>
              <a:cs typeface="Georgia"/>
              <a:sym typeface="Georgia"/>
            </a:endParaRPr>
          </a:p>
          <a:p>
            <a:pPr marL="457200" lvl="0" indent="-336550" algn="l" rtl="0">
              <a:lnSpc>
                <a:spcPct val="115000"/>
              </a:lnSpc>
              <a:spcBef>
                <a:spcPts val="0"/>
              </a:spcBef>
              <a:spcAft>
                <a:spcPts val="0"/>
              </a:spcAft>
              <a:buClr>
                <a:srgbClr val="292929"/>
              </a:buClr>
              <a:buSzPct val="100000"/>
              <a:buFont typeface="Georgia"/>
              <a:buChar char="●"/>
            </a:pPr>
            <a:r>
              <a:rPr lang="en-US" sz="2000" dirty="0">
                <a:solidFill>
                  <a:srgbClr val="292929"/>
                </a:solidFill>
                <a:highlight>
                  <a:srgbClr val="FFFFFF"/>
                </a:highlight>
                <a:latin typeface="Georgia"/>
                <a:ea typeface="Georgia"/>
                <a:cs typeface="Georgia"/>
                <a:sym typeface="Georgia"/>
              </a:rPr>
              <a:t>There are </a:t>
            </a:r>
            <a:r>
              <a:rPr lang="en-US" sz="2000" b="1" u="sng" dirty="0">
                <a:solidFill>
                  <a:srgbClr val="292929"/>
                </a:solidFill>
                <a:highlight>
                  <a:srgbClr val="FFFFFF"/>
                </a:highlight>
                <a:latin typeface="Georgia"/>
                <a:ea typeface="Georgia"/>
                <a:cs typeface="Georgia"/>
                <a:sym typeface="Georgia"/>
              </a:rPr>
              <a:t>four types</a:t>
            </a:r>
            <a:r>
              <a:rPr lang="en-US" sz="2000" dirty="0">
                <a:solidFill>
                  <a:srgbClr val="292929"/>
                </a:solidFill>
                <a:highlight>
                  <a:srgbClr val="FFFFFF"/>
                </a:highlight>
                <a:latin typeface="Georgia"/>
                <a:ea typeface="Georgia"/>
                <a:cs typeface="Georgia"/>
                <a:sym typeface="Georgia"/>
              </a:rPr>
              <a:t> of </a:t>
            </a:r>
            <a:r>
              <a:rPr lang="en-US" sz="2000" b="1" u="sng" dirty="0">
                <a:solidFill>
                  <a:srgbClr val="292929"/>
                </a:solidFill>
                <a:highlight>
                  <a:srgbClr val="FFFFFF"/>
                </a:highlight>
                <a:latin typeface="Georgia"/>
                <a:ea typeface="Georgia"/>
                <a:cs typeface="Georgia"/>
                <a:sym typeface="Georgia"/>
              </a:rPr>
              <a:t>affixes</a:t>
            </a:r>
            <a:r>
              <a:rPr lang="en-US" sz="2000" dirty="0">
                <a:solidFill>
                  <a:srgbClr val="292929"/>
                </a:solidFill>
                <a:highlight>
                  <a:srgbClr val="FFFFFF"/>
                </a:highlight>
                <a:latin typeface="Georgia"/>
                <a:ea typeface="Georgia"/>
                <a:cs typeface="Georgia"/>
                <a:sym typeface="Georgia"/>
              </a:rPr>
              <a:t>. </a:t>
            </a:r>
            <a:endParaRPr sz="2000" dirty="0">
              <a:solidFill>
                <a:srgbClr val="292929"/>
              </a:solidFill>
              <a:highlight>
                <a:srgbClr val="FFFFFF"/>
              </a:highlight>
              <a:latin typeface="Georgia"/>
              <a:ea typeface="Georgia"/>
              <a:cs typeface="Georgia"/>
              <a:sym typeface="Georgia"/>
            </a:endParaRPr>
          </a:p>
          <a:p>
            <a:pPr marL="457200" lvl="0" indent="0" algn="l" rtl="0">
              <a:lnSpc>
                <a:spcPct val="115000"/>
              </a:lnSpc>
              <a:spcBef>
                <a:spcPts val="1000"/>
              </a:spcBef>
              <a:spcAft>
                <a:spcPts val="0"/>
              </a:spcAft>
              <a:buNone/>
            </a:pPr>
            <a:r>
              <a:rPr lang="en-US" sz="2000" dirty="0">
                <a:solidFill>
                  <a:srgbClr val="1155CC"/>
                </a:solidFill>
                <a:highlight>
                  <a:srgbClr val="FFFFFF"/>
                </a:highlight>
                <a:latin typeface="Georgia"/>
                <a:ea typeface="Georgia"/>
                <a:cs typeface="Georgia"/>
                <a:sym typeface="Georgia"/>
              </a:rPr>
              <a:t>Prefixes </a:t>
            </a:r>
            <a:r>
              <a:rPr lang="en-US" sz="2000" dirty="0">
                <a:solidFill>
                  <a:srgbClr val="292929"/>
                </a:solidFill>
                <a:highlight>
                  <a:srgbClr val="FFFFFF"/>
                </a:highlight>
                <a:latin typeface="Georgia"/>
                <a:ea typeface="Georgia"/>
                <a:cs typeface="Georgia"/>
                <a:sym typeface="Georgia"/>
              </a:rPr>
              <a:t>– morphemes attached at the front of a stem ▪ Example: undo, disagree, uncommon etc. </a:t>
            </a:r>
            <a:endParaRPr sz="2000" dirty="0">
              <a:solidFill>
                <a:srgbClr val="292929"/>
              </a:solidFill>
              <a:highlight>
                <a:srgbClr val="FFFFFF"/>
              </a:highlight>
              <a:latin typeface="Georgia"/>
              <a:ea typeface="Georgia"/>
              <a:cs typeface="Georgia"/>
              <a:sym typeface="Georgia"/>
            </a:endParaRPr>
          </a:p>
          <a:p>
            <a:pPr marL="457200" lvl="0" indent="0" algn="l" rtl="0">
              <a:lnSpc>
                <a:spcPct val="115000"/>
              </a:lnSpc>
              <a:spcBef>
                <a:spcPts val="1000"/>
              </a:spcBef>
              <a:spcAft>
                <a:spcPts val="0"/>
              </a:spcAft>
              <a:buNone/>
            </a:pPr>
            <a:r>
              <a:rPr lang="en-US" sz="2000" dirty="0">
                <a:solidFill>
                  <a:srgbClr val="1155CC"/>
                </a:solidFill>
                <a:highlight>
                  <a:srgbClr val="FFFFFF"/>
                </a:highlight>
                <a:latin typeface="Georgia"/>
                <a:ea typeface="Georgia"/>
                <a:cs typeface="Georgia"/>
                <a:sym typeface="Georgia"/>
              </a:rPr>
              <a:t>Suffixes</a:t>
            </a:r>
            <a:r>
              <a:rPr lang="en-US" sz="2000" dirty="0">
                <a:solidFill>
                  <a:srgbClr val="292929"/>
                </a:solidFill>
                <a:highlight>
                  <a:srgbClr val="FFFFFF"/>
                </a:highlight>
                <a:latin typeface="Georgia"/>
                <a:ea typeface="Georgia"/>
                <a:cs typeface="Georgia"/>
                <a:sym typeface="Georgia"/>
              </a:rPr>
              <a:t> – morphemes attached at the end of a stem ▪ Example: hiding, attached, dogs etc. </a:t>
            </a:r>
            <a:endParaRPr sz="2000" dirty="0">
              <a:solidFill>
                <a:srgbClr val="292929"/>
              </a:solidFill>
              <a:highlight>
                <a:srgbClr val="FFFFFF"/>
              </a:highlight>
              <a:latin typeface="Georgia"/>
              <a:ea typeface="Georgia"/>
              <a:cs typeface="Georgia"/>
              <a:sym typeface="Georgia"/>
            </a:endParaRPr>
          </a:p>
          <a:p>
            <a:pPr marL="457200" lvl="0" indent="0" algn="l" rtl="0">
              <a:lnSpc>
                <a:spcPct val="115000"/>
              </a:lnSpc>
              <a:spcBef>
                <a:spcPts val="1000"/>
              </a:spcBef>
              <a:spcAft>
                <a:spcPts val="0"/>
              </a:spcAft>
              <a:buNone/>
            </a:pPr>
            <a:r>
              <a:rPr lang="en-US" sz="2000" dirty="0">
                <a:solidFill>
                  <a:srgbClr val="1155CC"/>
                </a:solidFill>
                <a:highlight>
                  <a:srgbClr val="FFFFFF"/>
                </a:highlight>
                <a:latin typeface="Georgia"/>
                <a:ea typeface="Georgia"/>
                <a:cs typeface="Georgia"/>
                <a:sym typeface="Georgia"/>
              </a:rPr>
              <a:t>Infixes –</a:t>
            </a:r>
            <a:r>
              <a:rPr lang="en-US" sz="2000" dirty="0">
                <a:solidFill>
                  <a:srgbClr val="292929"/>
                </a:solidFill>
                <a:highlight>
                  <a:srgbClr val="FFFFFF"/>
                </a:highlight>
                <a:latin typeface="Georgia"/>
                <a:ea typeface="Georgia"/>
                <a:cs typeface="Georgia"/>
                <a:sym typeface="Georgia"/>
              </a:rPr>
              <a:t> morphemes attached in between the stem ▪ Example: infix morphemes are rare and not present in English </a:t>
            </a:r>
            <a:endParaRPr sz="2000" dirty="0">
              <a:solidFill>
                <a:srgbClr val="292929"/>
              </a:solidFill>
              <a:highlight>
                <a:srgbClr val="FFFFFF"/>
              </a:highlight>
              <a:latin typeface="Georgia"/>
              <a:ea typeface="Georgia"/>
              <a:cs typeface="Georgia"/>
              <a:sym typeface="Georgia"/>
            </a:endParaRPr>
          </a:p>
          <a:p>
            <a:pPr marL="457200" lvl="0" indent="0" algn="l" rtl="0">
              <a:lnSpc>
                <a:spcPct val="115000"/>
              </a:lnSpc>
              <a:spcBef>
                <a:spcPts val="1000"/>
              </a:spcBef>
              <a:spcAft>
                <a:spcPts val="0"/>
              </a:spcAft>
              <a:buNone/>
            </a:pPr>
            <a:r>
              <a:rPr lang="en-US" sz="2000" dirty="0">
                <a:solidFill>
                  <a:srgbClr val="1155CC"/>
                </a:solidFill>
                <a:highlight>
                  <a:srgbClr val="FFFFFF"/>
                </a:highlight>
                <a:latin typeface="Georgia"/>
                <a:ea typeface="Georgia"/>
                <a:cs typeface="Georgia"/>
                <a:sym typeface="Georgia"/>
              </a:rPr>
              <a:t>Circumfixes</a:t>
            </a:r>
            <a:r>
              <a:rPr lang="en-US" sz="2000" dirty="0">
                <a:solidFill>
                  <a:srgbClr val="292929"/>
                </a:solidFill>
                <a:highlight>
                  <a:srgbClr val="FFFFFF"/>
                </a:highlight>
                <a:latin typeface="Georgia"/>
                <a:ea typeface="Georgia"/>
                <a:cs typeface="Georgia"/>
                <a:sym typeface="Georgia"/>
              </a:rPr>
              <a:t> – morphemes attached at the front and back of stem. example - unhappiness</a:t>
            </a:r>
            <a:endParaRPr sz="2000" dirty="0">
              <a:solidFill>
                <a:srgbClr val="292929"/>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554503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1f373a3d114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Some important terminologies</a:t>
            </a:r>
            <a:endParaRPr>
              <a:solidFill>
                <a:srgbClr val="FF0066"/>
              </a:solidFill>
            </a:endParaRPr>
          </a:p>
        </p:txBody>
      </p:sp>
      <p:sp>
        <p:nvSpPr>
          <p:cNvPr id="1107" name="Google Shape;1107;g1f373a3d114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62500" lnSpcReduction="20000"/>
          </a:bodyPr>
          <a:lstStyle/>
          <a:p>
            <a:pPr marL="0" lvl="0" indent="0" algn="l" rtl="0">
              <a:spcBef>
                <a:spcPts val="1000"/>
              </a:spcBef>
              <a:spcAft>
                <a:spcPts val="0"/>
              </a:spcAft>
              <a:buNone/>
            </a:pPr>
            <a:r>
              <a:rPr lang="en-US" b="1" dirty="0">
                <a:solidFill>
                  <a:srgbClr val="FF0000"/>
                </a:solidFill>
              </a:rPr>
              <a:t>Lexicon</a:t>
            </a:r>
            <a:endParaRPr b="1" dirty="0">
              <a:solidFill>
                <a:srgbClr val="FF0000"/>
              </a:solidFill>
            </a:endParaRPr>
          </a:p>
          <a:p>
            <a:pPr marL="0" lvl="0" indent="0" algn="l" rtl="0">
              <a:spcBef>
                <a:spcPts val="1000"/>
              </a:spcBef>
              <a:spcAft>
                <a:spcPts val="0"/>
              </a:spcAft>
              <a:buClr>
                <a:schemeClr val="dk1"/>
              </a:buClr>
              <a:buSzPct val="39285"/>
              <a:buFont typeface="Arial"/>
              <a:buNone/>
            </a:pPr>
            <a:r>
              <a:rPr lang="en-US" b="1" dirty="0"/>
              <a:t>It refers to the dictionary of words (stem/root word), their categories (noun, verb, adjective, etc.), </a:t>
            </a:r>
            <a:r>
              <a:rPr lang="en-US" dirty="0"/>
              <a:t>their sub-categories (singular noun, plural noun, etc.) and the affixes that can be attached to these stems.</a:t>
            </a:r>
            <a:endParaRPr dirty="0"/>
          </a:p>
          <a:p>
            <a:pPr marL="0" lvl="0" indent="0" algn="l" rtl="0">
              <a:spcBef>
                <a:spcPts val="1000"/>
              </a:spcBef>
              <a:spcAft>
                <a:spcPts val="0"/>
              </a:spcAft>
              <a:buNone/>
            </a:pPr>
            <a:r>
              <a:rPr lang="en-US" b="1" dirty="0">
                <a:solidFill>
                  <a:srgbClr val="FF0000"/>
                </a:solidFill>
              </a:rPr>
              <a:t>Orthographic rules</a:t>
            </a:r>
            <a:endParaRPr dirty="0"/>
          </a:p>
          <a:p>
            <a:pPr marL="0" lvl="0" indent="0" algn="l" rtl="0">
              <a:spcBef>
                <a:spcPts val="1000"/>
              </a:spcBef>
              <a:spcAft>
                <a:spcPts val="0"/>
              </a:spcAft>
              <a:buClr>
                <a:schemeClr val="dk1"/>
              </a:buClr>
              <a:buSzPct val="39285"/>
              <a:buFont typeface="Arial"/>
              <a:buNone/>
            </a:pPr>
            <a:r>
              <a:rPr lang="en-US" dirty="0"/>
              <a:t>It refers to the spelling rules used in a particular language to model the spelling changes that occur in a word. For example, when a stem </a:t>
            </a:r>
            <a:r>
              <a:rPr lang="en-US" b="1" dirty="0"/>
              <a:t>‘cook</a:t>
            </a:r>
            <a:r>
              <a:rPr lang="en-US" dirty="0"/>
              <a:t>’ is attached with the morpheme ‘</a:t>
            </a:r>
            <a:r>
              <a:rPr lang="en-US" dirty="0" err="1"/>
              <a:t>i</a:t>
            </a:r>
            <a:r>
              <a:rPr lang="en-US" b="1" dirty="0" err="1"/>
              <a:t>ng</a:t>
            </a:r>
            <a:r>
              <a:rPr lang="en-US" dirty="0"/>
              <a:t>’, it becomes a new valid word with the spelling </a:t>
            </a:r>
            <a:r>
              <a:rPr lang="en-US" b="1" dirty="0"/>
              <a:t>‘cooking</a:t>
            </a:r>
            <a:r>
              <a:rPr lang="en-US" dirty="0"/>
              <a:t>’. What happened here was the concatenation of two strings. This is not true for all words. If we attach the morpheme ‘</a:t>
            </a:r>
            <a:r>
              <a:rPr lang="en-US" b="1" dirty="0" err="1"/>
              <a:t>ing</a:t>
            </a:r>
            <a:r>
              <a:rPr lang="en-US" b="1" dirty="0"/>
              <a:t>’</a:t>
            </a:r>
            <a:r>
              <a:rPr lang="en-US" dirty="0"/>
              <a:t> with the word ‘</a:t>
            </a:r>
            <a:r>
              <a:rPr lang="en-US" b="1" dirty="0"/>
              <a:t>care’</a:t>
            </a:r>
            <a:r>
              <a:rPr lang="en-US" dirty="0"/>
              <a:t>, the spelling changes to ‘caring’ rather than ‘</a:t>
            </a:r>
            <a:r>
              <a:rPr lang="en-US" b="1" dirty="0" err="1"/>
              <a:t>careing</a:t>
            </a:r>
            <a:r>
              <a:rPr lang="en-US" dirty="0"/>
              <a:t>’. In this case, it was not just concatenation but it also involved removal of the letter ‘e’.</a:t>
            </a:r>
            <a:endParaRPr dirty="0"/>
          </a:p>
          <a:p>
            <a:pPr marL="0" lvl="0" indent="0" algn="l" rtl="0">
              <a:spcBef>
                <a:spcPts val="1000"/>
              </a:spcBef>
              <a:spcAft>
                <a:spcPts val="0"/>
              </a:spcAft>
              <a:buNone/>
            </a:pPr>
            <a:r>
              <a:rPr lang="en-US" b="1" dirty="0" err="1">
                <a:solidFill>
                  <a:srgbClr val="FF0000"/>
                </a:solidFill>
              </a:rPr>
              <a:t>Morphotactics</a:t>
            </a:r>
            <a:endParaRPr b="1" dirty="0">
              <a:solidFill>
                <a:srgbClr val="FF0000"/>
              </a:solidFill>
            </a:endParaRPr>
          </a:p>
          <a:p>
            <a:pPr marL="0" lvl="0" indent="0" algn="l" rtl="0">
              <a:spcBef>
                <a:spcPts val="1000"/>
              </a:spcBef>
              <a:spcAft>
                <a:spcPts val="0"/>
              </a:spcAft>
              <a:buClr>
                <a:schemeClr val="dk1"/>
              </a:buClr>
              <a:buSzPct val="39285"/>
              <a:buFont typeface="Arial"/>
              <a:buNone/>
            </a:pPr>
            <a:r>
              <a:rPr lang="en-US" dirty="0"/>
              <a:t> In a natural language, a word may have many morphemes attached to it as affixes (prefix, suffix, infix,</a:t>
            </a:r>
            <a:endParaRPr dirty="0"/>
          </a:p>
          <a:p>
            <a:pPr marL="0" lvl="0" indent="0" algn="l" rtl="0">
              <a:spcBef>
                <a:spcPts val="1000"/>
              </a:spcBef>
              <a:spcAft>
                <a:spcPts val="0"/>
              </a:spcAft>
              <a:buClr>
                <a:schemeClr val="dk1"/>
              </a:buClr>
              <a:buSzPct val="39285"/>
              <a:buFont typeface="Arial"/>
              <a:buNone/>
            </a:pPr>
            <a:r>
              <a:rPr lang="en-US" dirty="0"/>
              <a:t>circumfix). </a:t>
            </a:r>
            <a:r>
              <a:rPr lang="en-US" dirty="0" err="1"/>
              <a:t>Morphotactics</a:t>
            </a:r>
            <a:r>
              <a:rPr lang="en-US" dirty="0"/>
              <a:t> is about placing morphemes with stem to form a meaningful word. </a:t>
            </a:r>
            <a:r>
              <a:rPr lang="en-US" b="1" dirty="0"/>
              <a:t>It gives the details about which classes of morpheme can follow which other classes of morpheme. For example, in English language the plural morpheme (s or es) follows the stem.</a:t>
            </a:r>
            <a:endParaRPr b="1" dirty="0"/>
          </a:p>
          <a:p>
            <a:pPr marL="0" lvl="0" indent="0" algn="l" rtl="0">
              <a:spcBef>
                <a:spcPts val="1000"/>
              </a:spcBef>
              <a:spcAft>
                <a:spcPts val="0"/>
              </a:spcAft>
              <a:buNone/>
            </a:pPr>
            <a:endParaRPr dirty="0"/>
          </a:p>
        </p:txBody>
      </p:sp>
    </p:spTree>
    <p:extLst>
      <p:ext uri="{BB962C8B-B14F-4D97-AF65-F5344CB8AC3E}">
        <p14:creationId xmlns:p14="http://schemas.microsoft.com/office/powerpoint/2010/main" val="2496472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g1f373a3d114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Types of Morphology</a:t>
            </a:r>
            <a:endParaRPr>
              <a:solidFill>
                <a:srgbClr val="FF0066"/>
              </a:solidFill>
            </a:endParaRPr>
          </a:p>
        </p:txBody>
      </p:sp>
      <p:sp>
        <p:nvSpPr>
          <p:cNvPr id="1113" name="Google Shape;1113;g1f373a3d114_0_14"/>
          <p:cNvSpPr txBox="1">
            <a:spLocks noGrp="1"/>
          </p:cNvSpPr>
          <p:nvPr>
            <p:ph type="body" idx="1"/>
          </p:nvPr>
        </p:nvSpPr>
        <p:spPr>
          <a:xfrm>
            <a:off x="1404750" y="1845500"/>
            <a:ext cx="10515600" cy="2845800"/>
          </a:xfrm>
          <a:prstGeom prst="rect">
            <a:avLst/>
          </a:prstGeom>
        </p:spPr>
        <p:txBody>
          <a:bodyPr spcFirstLastPara="1" wrap="square" lIns="91425" tIns="45700" rIns="91425" bIns="45700" anchor="t" anchorCtr="0">
            <a:normAutofit/>
          </a:bodyPr>
          <a:lstStyle/>
          <a:p>
            <a:pPr marL="457200" lvl="0" indent="-488950" algn="l" rtl="0">
              <a:spcBef>
                <a:spcPts val="1000"/>
              </a:spcBef>
              <a:spcAft>
                <a:spcPts val="0"/>
              </a:spcAft>
              <a:buSzPts val="4100"/>
              <a:buAutoNum type="arabicPeriod"/>
            </a:pPr>
            <a:r>
              <a:rPr lang="en-US" sz="4100"/>
              <a:t>Inflectional</a:t>
            </a:r>
            <a:endParaRPr sz="4100"/>
          </a:p>
          <a:p>
            <a:pPr marL="457200" lvl="0" indent="-488950" algn="l" rtl="0">
              <a:spcBef>
                <a:spcPts val="0"/>
              </a:spcBef>
              <a:spcAft>
                <a:spcPts val="0"/>
              </a:spcAft>
              <a:buSzPts val="4100"/>
              <a:buAutoNum type="arabicPeriod"/>
            </a:pPr>
            <a:r>
              <a:rPr lang="en-US" sz="4100"/>
              <a:t>Derivational</a:t>
            </a:r>
            <a:endParaRPr sz="4100"/>
          </a:p>
          <a:p>
            <a:pPr marL="0" lvl="0" indent="0" algn="l" rtl="0">
              <a:spcBef>
                <a:spcPts val="1000"/>
              </a:spcBef>
              <a:spcAft>
                <a:spcPts val="0"/>
              </a:spcAft>
              <a:buNone/>
            </a:pPr>
            <a:endParaRPr/>
          </a:p>
        </p:txBody>
      </p:sp>
    </p:spTree>
    <p:extLst>
      <p:ext uri="{BB962C8B-B14F-4D97-AF65-F5344CB8AC3E}">
        <p14:creationId xmlns:p14="http://schemas.microsoft.com/office/powerpoint/2010/main" val="94339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g1f373a3d114_0_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Inflectional Morphology</a:t>
            </a:r>
            <a:endParaRPr>
              <a:solidFill>
                <a:srgbClr val="FF0066"/>
              </a:solidFill>
            </a:endParaRPr>
          </a:p>
        </p:txBody>
      </p:sp>
      <p:sp>
        <p:nvSpPr>
          <p:cNvPr id="1119" name="Google Shape;1119;g1f373a3d114_0_20"/>
          <p:cNvSpPr txBox="1">
            <a:spLocks noGrp="1"/>
          </p:cNvSpPr>
          <p:nvPr>
            <p:ph type="body" idx="1"/>
          </p:nvPr>
        </p:nvSpPr>
        <p:spPr>
          <a:xfrm>
            <a:off x="838200" y="1825625"/>
            <a:ext cx="10515600" cy="4754100"/>
          </a:xfrm>
          <a:prstGeom prst="rect">
            <a:avLst/>
          </a:prstGeom>
        </p:spPr>
        <p:txBody>
          <a:bodyPr spcFirstLastPara="1" wrap="square" lIns="91425" tIns="45700" rIns="91425" bIns="45700" anchor="t" anchorCtr="0">
            <a:normAutofit fontScale="85000" lnSpcReduction="20000"/>
          </a:bodyPr>
          <a:lstStyle/>
          <a:p>
            <a:pPr marL="457200" lvl="0" indent="-317182" algn="l" rtl="0">
              <a:lnSpc>
                <a:spcPct val="115000"/>
              </a:lnSpc>
              <a:spcBef>
                <a:spcPts val="1000"/>
              </a:spcBef>
              <a:spcAft>
                <a:spcPts val="0"/>
              </a:spcAft>
              <a:buSzPct val="64285"/>
              <a:buChar char="●"/>
            </a:pPr>
            <a:r>
              <a:rPr lang="en-US"/>
              <a:t>It is one of the ways to combine morphemes with stems.</a:t>
            </a:r>
            <a:endParaRPr/>
          </a:p>
          <a:p>
            <a:pPr marL="457200" lvl="0" indent="-317182" algn="l" rtl="0">
              <a:lnSpc>
                <a:spcPct val="115000"/>
              </a:lnSpc>
              <a:spcBef>
                <a:spcPts val="0"/>
              </a:spcBef>
              <a:spcAft>
                <a:spcPts val="0"/>
              </a:spcAft>
              <a:buSzPct val="64285"/>
              <a:buChar char="●"/>
            </a:pPr>
            <a:r>
              <a:rPr lang="en-US"/>
              <a:t>Inflectional morphology conveys grammatical information, such as number, tense, agreement or case.</a:t>
            </a:r>
            <a:endParaRPr/>
          </a:p>
          <a:p>
            <a:pPr marL="457200" lvl="0" indent="-317182" algn="l" rtl="0">
              <a:lnSpc>
                <a:spcPct val="115000"/>
              </a:lnSpc>
              <a:spcBef>
                <a:spcPts val="0"/>
              </a:spcBef>
              <a:spcAft>
                <a:spcPts val="0"/>
              </a:spcAft>
              <a:buSzPct val="64285"/>
              <a:buChar char="●"/>
            </a:pPr>
            <a:r>
              <a:rPr lang="en-US"/>
              <a:t>Due to inflectional morphological process, the meaning and categories of the new inflected words usually do not change.</a:t>
            </a:r>
            <a:endParaRPr/>
          </a:p>
          <a:p>
            <a:pPr marL="457200" lvl="0" indent="-317182" algn="l" rtl="0">
              <a:lnSpc>
                <a:spcPct val="115000"/>
              </a:lnSpc>
              <a:spcBef>
                <a:spcPts val="0"/>
              </a:spcBef>
              <a:spcAft>
                <a:spcPts val="0"/>
              </a:spcAft>
              <a:buSzPct val="64285"/>
              <a:buChar char="●"/>
            </a:pPr>
            <a:r>
              <a:rPr lang="en-US"/>
              <a:t>That is, a noun can be inflected to a noun while adding affixes, a verb can be inflected to a verb in different tense in English.</a:t>
            </a:r>
            <a:endParaRPr/>
          </a:p>
          <a:p>
            <a:pPr marL="457200" lvl="0" indent="-317182" algn="l" rtl="0">
              <a:lnSpc>
                <a:spcPct val="115000"/>
              </a:lnSpc>
              <a:spcBef>
                <a:spcPts val="0"/>
              </a:spcBef>
              <a:spcAft>
                <a:spcPts val="0"/>
              </a:spcAft>
              <a:buSzPct val="64285"/>
              <a:buChar char="●"/>
            </a:pPr>
            <a:r>
              <a:rPr lang="en-US"/>
              <a:t>We would say, the root word (stem) is inflected to form other words of same meaning and category.</a:t>
            </a:r>
            <a:endParaRPr/>
          </a:p>
          <a:p>
            <a:pPr marL="457200" lvl="0" indent="-317182" algn="l" rtl="0">
              <a:lnSpc>
                <a:spcPct val="115000"/>
              </a:lnSpc>
              <a:spcBef>
                <a:spcPts val="0"/>
              </a:spcBef>
              <a:spcAft>
                <a:spcPts val="0"/>
              </a:spcAft>
              <a:buSzPct val="64285"/>
              <a:buChar char="●"/>
            </a:pPr>
            <a:r>
              <a:rPr lang="en-US"/>
              <a:t>Inflection creates different forms of the same word.</a:t>
            </a:r>
            <a:endParaRPr/>
          </a:p>
          <a:p>
            <a:pPr marL="457200" lvl="0" indent="-317182" algn="l" rtl="0">
              <a:lnSpc>
                <a:spcPct val="115000"/>
              </a:lnSpc>
              <a:spcBef>
                <a:spcPts val="0"/>
              </a:spcBef>
              <a:spcAft>
                <a:spcPts val="0"/>
              </a:spcAft>
              <a:buSzPct val="64285"/>
              <a:buChar char="●"/>
            </a:pPr>
            <a:r>
              <a:rPr lang="en-US"/>
              <a:t>In English, only nouns and verbs can be inflected (sometimes adjectives too). Inflectional morphemes are very less when compared with some other languages</a:t>
            </a:r>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1352052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1f373a3d114_0_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Example of inflected morphology</a:t>
            </a:r>
            <a:endParaRPr>
              <a:solidFill>
                <a:srgbClr val="FF0066"/>
              </a:solidFill>
            </a:endParaRPr>
          </a:p>
        </p:txBody>
      </p:sp>
      <p:pic>
        <p:nvPicPr>
          <p:cNvPr id="1125" name="Google Shape;1125;g1f373a3d114_0_32"/>
          <p:cNvPicPr preferRelativeResize="0"/>
          <p:nvPr/>
        </p:nvPicPr>
        <p:blipFill>
          <a:blip r:embed="rId3">
            <a:alphaModFix/>
          </a:blip>
          <a:stretch>
            <a:fillRect/>
          </a:stretch>
        </p:blipFill>
        <p:spPr>
          <a:xfrm>
            <a:off x="1171575" y="1462225"/>
            <a:ext cx="5418075" cy="2961525"/>
          </a:xfrm>
          <a:prstGeom prst="rect">
            <a:avLst/>
          </a:prstGeom>
          <a:noFill/>
          <a:ln>
            <a:noFill/>
          </a:ln>
        </p:spPr>
      </p:pic>
      <p:sp>
        <p:nvSpPr>
          <p:cNvPr id="1126" name="Google Shape;1126;g1f373a3d114_0_32"/>
          <p:cNvSpPr txBox="1"/>
          <p:nvPr/>
        </p:nvSpPr>
        <p:spPr>
          <a:xfrm>
            <a:off x="838200" y="4661800"/>
            <a:ext cx="9869700" cy="1108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2000"/>
              <a:t>In the above example,the inflectional morpheme '-s' is combined with the noun stem 'word' to create plural noun 'words'. The inflectional morpheme '-ing' is combined with the verb stem 'treat' to create a gerund 'treating'.</a:t>
            </a:r>
            <a:endParaRPr sz="2000"/>
          </a:p>
        </p:txBody>
      </p:sp>
    </p:spTree>
    <p:extLst>
      <p:ext uri="{BB962C8B-B14F-4D97-AF65-F5344CB8AC3E}">
        <p14:creationId xmlns:p14="http://schemas.microsoft.com/office/powerpoint/2010/main" val="3411888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1f373a3d114_0_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Derivational Morphology</a:t>
            </a:r>
            <a:endParaRPr>
              <a:solidFill>
                <a:srgbClr val="FF0066"/>
              </a:solidFill>
            </a:endParaRPr>
          </a:p>
        </p:txBody>
      </p:sp>
      <p:sp>
        <p:nvSpPr>
          <p:cNvPr id="1132" name="Google Shape;1132;g1f373a3d114_0_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Derivation is the process of creating new words from a stem/base form of a word.</a:t>
            </a:r>
            <a:endParaRPr/>
          </a:p>
          <a:p>
            <a:pPr marL="457200" lvl="0" indent="-342900" algn="l" rtl="0">
              <a:spcBef>
                <a:spcPts val="0"/>
              </a:spcBef>
              <a:spcAft>
                <a:spcPts val="0"/>
              </a:spcAft>
              <a:buSzPts val="1800"/>
              <a:buChar char="●"/>
            </a:pPr>
            <a:r>
              <a:rPr lang="en-US"/>
              <a:t>One of the most common ways to derive new words is to combine derivational affixes with root words (stems).</a:t>
            </a:r>
            <a:endParaRPr/>
          </a:p>
          <a:p>
            <a:pPr marL="457200" lvl="0" indent="-342900" algn="l" rtl="0">
              <a:spcBef>
                <a:spcPts val="0"/>
              </a:spcBef>
              <a:spcAft>
                <a:spcPts val="0"/>
              </a:spcAft>
              <a:buSzPts val="1800"/>
              <a:buChar char="●"/>
            </a:pPr>
            <a:r>
              <a:rPr lang="en-US"/>
              <a:t>The new words formed through derivational morphology may be a stem for another affix.</a:t>
            </a:r>
            <a:endParaRPr/>
          </a:p>
          <a:p>
            <a:pPr marL="457200" lvl="0" indent="-342900" algn="l" rtl="0">
              <a:spcBef>
                <a:spcPts val="0"/>
              </a:spcBef>
              <a:spcAft>
                <a:spcPts val="0"/>
              </a:spcAft>
              <a:buSzPts val="1800"/>
              <a:buChar char="●"/>
            </a:pPr>
            <a:r>
              <a:rPr lang="en-US"/>
              <a:t>English derivation is one of the complex derivations. It is because of one or more of the following reasons.</a:t>
            </a:r>
            <a:endParaRPr/>
          </a:p>
        </p:txBody>
      </p:sp>
    </p:spTree>
    <p:extLst>
      <p:ext uri="{BB962C8B-B14F-4D97-AF65-F5344CB8AC3E}">
        <p14:creationId xmlns:p14="http://schemas.microsoft.com/office/powerpoint/2010/main" val="89430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Tokenization</a:t>
            </a:r>
            <a:endParaRPr/>
          </a:p>
        </p:txBody>
      </p:sp>
      <p:pic>
        <p:nvPicPr>
          <p:cNvPr id="114" name="Google Shape;114;p6"/>
          <p:cNvPicPr preferRelativeResize="0">
            <a:picLocks noGrp="1"/>
          </p:cNvPicPr>
          <p:nvPr>
            <p:ph type="body" idx="1"/>
          </p:nvPr>
        </p:nvPicPr>
        <p:blipFill rotWithShape="1">
          <a:blip r:embed="rId3">
            <a:alphaModFix/>
          </a:blip>
          <a:srcRect/>
          <a:stretch/>
        </p:blipFill>
        <p:spPr>
          <a:xfrm>
            <a:off x="1152143" y="1535240"/>
            <a:ext cx="9271371" cy="36128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1f373a3d114_0_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38" name="Google Shape;1138;g1f373a3d114_0_5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b="1" u="sng" dirty="0"/>
              <a:t>Less productive. </a:t>
            </a:r>
            <a:r>
              <a:rPr lang="en-US" dirty="0"/>
              <a:t>That is, a morpheme added with a set of verbs to make new meaningful words cannot always be added with all verbs. For example, the base word 'summarize' can be added with the grammatical morpheme '-</a:t>
            </a:r>
            <a:r>
              <a:rPr lang="en-US" dirty="0" err="1"/>
              <a:t>ation</a:t>
            </a:r>
            <a:r>
              <a:rPr lang="en-US" dirty="0"/>
              <a:t>' results in a word 'summarization' whereas this morpheme cannot be added with all the verbs to make similar effects. </a:t>
            </a:r>
            <a:endParaRPr dirty="0"/>
          </a:p>
          <a:p>
            <a:pPr marL="457200" lvl="0" indent="-342900" algn="l" rtl="0">
              <a:spcBef>
                <a:spcPts val="0"/>
              </a:spcBef>
              <a:spcAft>
                <a:spcPts val="0"/>
              </a:spcAft>
              <a:buSzPts val="1800"/>
              <a:buChar char="●"/>
            </a:pPr>
            <a:r>
              <a:rPr lang="en-US" b="1" u="sng" dirty="0"/>
              <a:t>Complex meaning</a:t>
            </a:r>
            <a:r>
              <a:rPr lang="en-US" dirty="0"/>
              <a:t> differences among nominalizing suffixes. For example, the words 'conformation' and 'conformity' both derived from the word stem 'conform' but meanings are entirely different.</a:t>
            </a:r>
            <a:endParaRPr dirty="0"/>
          </a:p>
          <a:p>
            <a:pPr marL="457200" lvl="0" indent="-342900" algn="l" rtl="0">
              <a:spcBef>
                <a:spcPts val="0"/>
              </a:spcBef>
              <a:spcAft>
                <a:spcPts val="0"/>
              </a:spcAft>
              <a:buSzPts val="1800"/>
              <a:buChar char="●"/>
            </a:pPr>
            <a:r>
              <a:rPr lang="en-US" dirty="0"/>
              <a:t>Derivation creates different words from the same lemma.</a:t>
            </a:r>
            <a:endParaRPr dirty="0"/>
          </a:p>
        </p:txBody>
      </p:sp>
    </p:spTree>
    <p:extLst>
      <p:ext uri="{BB962C8B-B14F-4D97-AF65-F5344CB8AC3E}">
        <p14:creationId xmlns:p14="http://schemas.microsoft.com/office/powerpoint/2010/main" val="164563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1f373a3d114_0_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Example: Derivational morphology</a:t>
            </a:r>
            <a:endParaRPr>
              <a:solidFill>
                <a:srgbClr val="FF0066"/>
              </a:solidFill>
            </a:endParaRPr>
          </a:p>
        </p:txBody>
      </p:sp>
      <p:pic>
        <p:nvPicPr>
          <p:cNvPr id="1144" name="Google Shape;1144;g1f373a3d114_0_57"/>
          <p:cNvPicPr preferRelativeResize="0"/>
          <p:nvPr/>
        </p:nvPicPr>
        <p:blipFill>
          <a:blip r:embed="rId3">
            <a:alphaModFix/>
          </a:blip>
          <a:stretch>
            <a:fillRect/>
          </a:stretch>
        </p:blipFill>
        <p:spPr>
          <a:xfrm>
            <a:off x="1108200" y="1899550"/>
            <a:ext cx="8588625" cy="3287375"/>
          </a:xfrm>
          <a:prstGeom prst="rect">
            <a:avLst/>
          </a:prstGeom>
          <a:noFill/>
          <a:ln>
            <a:noFill/>
          </a:ln>
        </p:spPr>
      </p:pic>
    </p:spTree>
    <p:extLst>
      <p:ext uri="{BB962C8B-B14F-4D97-AF65-F5344CB8AC3E}">
        <p14:creationId xmlns:p14="http://schemas.microsoft.com/office/powerpoint/2010/main" val="2471248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1f373a3d114_0_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Derivational Vs. Inflectional Merphemes</a:t>
            </a:r>
            <a:endParaRPr/>
          </a:p>
        </p:txBody>
      </p:sp>
      <p:pic>
        <p:nvPicPr>
          <p:cNvPr id="1150" name="Google Shape;1150;g1f373a3d114_0_63"/>
          <p:cNvPicPr preferRelativeResize="0"/>
          <p:nvPr/>
        </p:nvPicPr>
        <p:blipFill>
          <a:blip r:embed="rId3">
            <a:alphaModFix/>
          </a:blip>
          <a:stretch>
            <a:fillRect/>
          </a:stretch>
        </p:blipFill>
        <p:spPr>
          <a:xfrm>
            <a:off x="1718225" y="1772707"/>
            <a:ext cx="8871650" cy="4141075"/>
          </a:xfrm>
          <a:prstGeom prst="rect">
            <a:avLst/>
          </a:prstGeom>
          <a:noFill/>
          <a:ln>
            <a:noFill/>
          </a:ln>
        </p:spPr>
      </p:pic>
    </p:spTree>
    <p:extLst>
      <p:ext uri="{BB962C8B-B14F-4D97-AF65-F5344CB8AC3E}">
        <p14:creationId xmlns:p14="http://schemas.microsoft.com/office/powerpoint/2010/main" val="4205544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BC1F-A6DA-4465-8556-F4E4A8A186F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19FAE0-3488-463C-AEEB-761724A64359}"/>
              </a:ext>
            </a:extLst>
          </p:cNvPr>
          <p:cNvSpPr>
            <a:spLocks noGrp="1"/>
          </p:cNvSpPr>
          <p:nvPr>
            <p:ph type="body" idx="1"/>
          </p:nvPr>
        </p:nvSpPr>
        <p:spPr/>
        <p:txBody>
          <a:bodyPr>
            <a:normAutofit/>
          </a:bodyPr>
          <a:lstStyle/>
          <a:p>
            <a:pPr marL="114300" indent="0" algn="ctr">
              <a:buNone/>
            </a:pPr>
            <a:r>
              <a:rPr lang="en-US" sz="4000" b="1" i="0" u="none" strike="noStrike" baseline="0" dirty="0">
                <a:latin typeface="SegoeUI,Bold"/>
              </a:rPr>
              <a:t>Regular Expression with Types</a:t>
            </a:r>
            <a:endParaRPr lang="en-US" sz="5400" dirty="0"/>
          </a:p>
        </p:txBody>
      </p:sp>
    </p:spTree>
    <p:extLst>
      <p:ext uri="{BB962C8B-B14F-4D97-AF65-F5344CB8AC3E}">
        <p14:creationId xmlns:p14="http://schemas.microsoft.com/office/powerpoint/2010/main" val="2755689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0D6B-ADE1-47E1-9FA7-719E3B838FC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06601F-D0BD-45F2-A23C-11909625FBA0}"/>
              </a:ext>
            </a:extLst>
          </p:cNvPr>
          <p:cNvSpPr>
            <a:spLocks noGrp="1"/>
          </p:cNvSpPr>
          <p:nvPr>
            <p:ph type="body" idx="1"/>
          </p:nvPr>
        </p:nvSpPr>
        <p:spPr/>
        <p:txBody>
          <a:bodyPr/>
          <a:lstStyle/>
          <a:p>
            <a:pPr algn="l"/>
            <a:r>
              <a:rPr lang="en-US" sz="1800" b="0" i="0" u="none" strike="noStrike" baseline="0" dirty="0">
                <a:latin typeface="SegoeUI"/>
              </a:rPr>
              <a:t>Regular expressions are also called as regexes. It is used for pattern matching standards for</a:t>
            </a:r>
          </a:p>
          <a:p>
            <a:pPr marL="114300" indent="0" algn="l">
              <a:buNone/>
            </a:pPr>
            <a:r>
              <a:rPr lang="en-US" sz="1800" b="0" i="0" u="none" strike="noStrike" baseline="0" dirty="0">
                <a:latin typeface="SegoeUI"/>
              </a:rPr>
              <a:t>string passing and replacement.</a:t>
            </a:r>
          </a:p>
          <a:p>
            <a:pPr algn="l"/>
            <a:r>
              <a:rPr lang="en-US" sz="1800" b="0" i="0" u="none" strike="noStrike" baseline="0" dirty="0">
                <a:latin typeface="SegoeUI"/>
              </a:rPr>
              <a:t>Regular expressions are powerful way to find and replace string that take a defined format. For</a:t>
            </a:r>
          </a:p>
          <a:p>
            <a:pPr algn="l"/>
            <a:r>
              <a:rPr lang="en-US" sz="1800" b="0" i="0" u="none" strike="noStrike" baseline="0" dirty="0">
                <a:latin typeface="SegoeUI"/>
              </a:rPr>
              <a:t>example, regular expressions are used to parse email addresses, URL’s, dates, log files,</a:t>
            </a:r>
          </a:p>
          <a:p>
            <a:pPr marL="114300" indent="0" algn="l">
              <a:buNone/>
            </a:pPr>
            <a:r>
              <a:rPr lang="en-US" sz="1800" b="0" i="0" u="none" strike="noStrike" baseline="0" dirty="0">
                <a:latin typeface="SegoeUI"/>
              </a:rPr>
              <a:t>configuration file, command line, programming script or switches.</a:t>
            </a:r>
          </a:p>
          <a:p>
            <a:pPr algn="l"/>
            <a:r>
              <a:rPr lang="en-US" sz="1800" b="0" i="0" u="none" strike="noStrike" baseline="0" dirty="0">
                <a:latin typeface="SegoeUI"/>
              </a:rPr>
              <a:t>Regular expression is a useful tool to design language compilers as well as they are used in</a:t>
            </a:r>
          </a:p>
          <a:p>
            <a:pPr marL="114300" indent="0" algn="l">
              <a:buNone/>
            </a:pPr>
            <a:r>
              <a:rPr lang="en-US" sz="1800" b="0" i="0" u="none" strike="noStrike" baseline="0" dirty="0">
                <a:latin typeface="SegoeUI"/>
              </a:rPr>
              <a:t>natural language processing for tokenization, describing lexicons, morphological analysis, etc.</a:t>
            </a:r>
          </a:p>
          <a:p>
            <a:pPr algn="l"/>
            <a:r>
              <a:rPr lang="en-US" sz="1800" b="0" i="0" u="none" strike="noStrike" baseline="0" dirty="0">
                <a:latin typeface="SegoeUI"/>
              </a:rPr>
              <a:t>Many of us have used simple form of regular expression for searching file patterns in MS DOS</a:t>
            </a:r>
          </a:p>
          <a:p>
            <a:pPr marL="114300" indent="0" algn="l">
              <a:buNone/>
            </a:pPr>
            <a:r>
              <a:rPr lang="en-US" sz="1800" b="0" i="0" u="none" strike="noStrike" baseline="0" dirty="0">
                <a:latin typeface="SegoeUI"/>
              </a:rPr>
              <a:t>for example </a:t>
            </a:r>
            <a:r>
              <a:rPr lang="en-US" sz="1800" b="0" i="0" u="none" strike="noStrike" baseline="0" dirty="0" err="1">
                <a:latin typeface="SegoeUI"/>
              </a:rPr>
              <a:t>dir</a:t>
            </a:r>
            <a:r>
              <a:rPr lang="en-US" sz="1800" b="0" i="0" u="none" strike="noStrike" baseline="0" dirty="0">
                <a:latin typeface="SegoeUI"/>
              </a:rPr>
              <a:t>*.txt.</a:t>
            </a:r>
            <a:endParaRPr lang="en-US" dirty="0"/>
          </a:p>
        </p:txBody>
      </p:sp>
    </p:spTree>
    <p:extLst>
      <p:ext uri="{BB962C8B-B14F-4D97-AF65-F5344CB8AC3E}">
        <p14:creationId xmlns:p14="http://schemas.microsoft.com/office/powerpoint/2010/main" val="897816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1B90-FFF7-4886-8979-1C8B562C98C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A8E683-C9C7-477B-8BB3-CCCEBDD3BFCA}"/>
              </a:ext>
            </a:extLst>
          </p:cNvPr>
          <p:cNvSpPr>
            <a:spLocks noGrp="1"/>
          </p:cNvSpPr>
          <p:nvPr>
            <p:ph type="body" idx="1"/>
          </p:nvPr>
        </p:nvSpPr>
        <p:spPr/>
        <p:txBody>
          <a:bodyPr/>
          <a:lstStyle/>
          <a:p>
            <a:pPr algn="l"/>
            <a:r>
              <a:rPr lang="en-US" sz="1800" b="0" i="0" u="none" strike="noStrike" baseline="0" dirty="0">
                <a:latin typeface="SegoeUI"/>
              </a:rPr>
              <a:t>The simple type of regular expression contains a single symbol.</a:t>
            </a:r>
          </a:p>
          <a:p>
            <a:pPr algn="l"/>
            <a:r>
              <a:rPr lang="en-US" sz="1800" b="0" i="0" u="none" strike="noStrike" baseline="0" dirty="0">
                <a:latin typeface="SegoeUI"/>
              </a:rPr>
              <a:t>For example the expression : /a/ - The expression denotes a set containing a string ‘a'.</a:t>
            </a:r>
          </a:p>
          <a:p>
            <a:pPr algn="l"/>
            <a:r>
              <a:rPr lang="en-US" sz="1800" b="0" i="0" u="none" strike="noStrike" baseline="0" dirty="0">
                <a:latin typeface="SegoeUI"/>
              </a:rPr>
              <a:t>It also pacifies sequence of characters.</a:t>
            </a:r>
          </a:p>
          <a:p>
            <a:pPr marL="114300" indent="0" algn="l">
              <a:buNone/>
            </a:pPr>
            <a:r>
              <a:rPr lang="en-US" sz="1800" b="0" i="0" u="none" strike="noStrike" baseline="0" dirty="0">
                <a:latin typeface="SegoeUI"/>
              </a:rPr>
              <a:t>For example : /avengers/ - It denotes Indian notes that contain screen avengers and nothing</a:t>
            </a:r>
          </a:p>
          <a:p>
            <a:pPr marL="114300" indent="0" algn="l">
              <a:buNone/>
            </a:pPr>
            <a:r>
              <a:rPr lang="en-US" sz="1800" b="0" i="0" u="none" strike="noStrike" baseline="0" dirty="0">
                <a:latin typeface="SegoeUI"/>
              </a:rPr>
              <a:t>else.</a:t>
            </a:r>
          </a:p>
          <a:p>
            <a:pPr algn="l"/>
            <a:r>
              <a:rPr lang="en-US" sz="1800" b="0" i="0" u="none" strike="noStrike" baseline="0" dirty="0">
                <a:latin typeface="Symbol" panose="05050102010706020507" pitchFamily="18" charset="2"/>
              </a:rPr>
              <a:t> </a:t>
            </a:r>
            <a:r>
              <a:rPr lang="en-US" sz="1800" b="1" i="0" u="none" strike="noStrike" baseline="0" dirty="0">
                <a:latin typeface="SegoeUI,Bold"/>
              </a:rPr>
              <a:t>Brackets : </a:t>
            </a:r>
            <a:r>
              <a:rPr lang="en-US" sz="1800" b="0" i="0" u="none" strike="noStrike" baseline="0" dirty="0">
                <a:latin typeface="SegoeUI"/>
              </a:rPr>
              <a:t>Characters are group by putting them between square brackets. This way any</a:t>
            </a:r>
          </a:p>
          <a:p>
            <a:pPr marL="114300" indent="0" algn="l">
              <a:buNone/>
            </a:pPr>
            <a:r>
              <a:rPr lang="en-US" sz="1800" b="0" i="0" u="none" strike="noStrike" baseline="0" dirty="0">
                <a:latin typeface="SegoeUI"/>
              </a:rPr>
              <a:t>character in the class will match One character in the input.</a:t>
            </a:r>
          </a:p>
          <a:p>
            <a:pPr algn="l"/>
            <a:r>
              <a:rPr lang="en-US" sz="1800" b="1" i="0" u="none" strike="noStrike" baseline="0" dirty="0">
                <a:latin typeface="SegoeUI,Bold"/>
              </a:rPr>
              <a:t>For example,</a:t>
            </a:r>
          </a:p>
          <a:p>
            <a:pPr algn="l"/>
            <a:r>
              <a:rPr lang="en-US" sz="1800" b="0" i="0" u="none" strike="noStrike" baseline="0" dirty="0">
                <a:latin typeface="SegoeUI"/>
              </a:rPr>
              <a:t>/[</a:t>
            </a:r>
            <a:r>
              <a:rPr lang="en-US" sz="1800" b="0" i="0" u="none" strike="noStrike" baseline="0" dirty="0" err="1">
                <a:latin typeface="SegoeUI"/>
              </a:rPr>
              <a:t>abcd</a:t>
            </a:r>
            <a:r>
              <a:rPr lang="en-US" sz="1800" b="0" i="0" u="none" strike="noStrike" baseline="0" dirty="0">
                <a:latin typeface="SegoeUI"/>
              </a:rPr>
              <a:t>]/ will match any of a, b, c, and d.</a:t>
            </a:r>
          </a:p>
          <a:p>
            <a:pPr algn="l"/>
            <a:r>
              <a:rPr lang="en-US" sz="1800" b="0" i="0" u="none" strike="noStrike" baseline="0" dirty="0">
                <a:latin typeface="SegoeUI"/>
              </a:rPr>
              <a:t>/ [0123456789]/ specifies any single digit.</a:t>
            </a:r>
            <a:endParaRPr lang="en-US" dirty="0"/>
          </a:p>
        </p:txBody>
      </p:sp>
    </p:spTree>
    <p:extLst>
      <p:ext uri="{BB962C8B-B14F-4D97-AF65-F5344CB8AC3E}">
        <p14:creationId xmlns:p14="http://schemas.microsoft.com/office/powerpoint/2010/main" val="365908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E235-87DE-4A3E-BC4B-A002D309F28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DCE6D5-1571-4288-BC83-CEF35984E5F1}"/>
              </a:ext>
            </a:extLst>
          </p:cNvPr>
          <p:cNvSpPr>
            <a:spLocks noGrp="1"/>
          </p:cNvSpPr>
          <p:nvPr>
            <p:ph type="body" idx="1"/>
          </p:nvPr>
        </p:nvSpPr>
        <p:spPr/>
        <p:txBody>
          <a:bodyPr/>
          <a:lstStyle/>
          <a:p>
            <a:pPr algn="l"/>
            <a:r>
              <a:rPr lang="en-US" sz="1800" b="1" i="0" u="none" strike="noStrike" baseline="0" dirty="0">
                <a:latin typeface="SegoeUI,Bold"/>
              </a:rPr>
              <a:t>Range : </a:t>
            </a:r>
            <a:r>
              <a:rPr lang="en-US" sz="1800" b="0" i="0" u="none" strike="noStrike" baseline="0" dirty="0">
                <a:latin typeface="SegoeUI"/>
              </a:rPr>
              <a:t>Sometimes regular expression led to cumbersome notation.</a:t>
            </a:r>
          </a:p>
          <a:p>
            <a:pPr algn="l"/>
            <a:r>
              <a:rPr lang="en-US" sz="1800" b="0" i="0" u="none" strike="noStrike" baseline="0" dirty="0">
                <a:latin typeface="SegoeUI"/>
              </a:rPr>
              <a:t>For example:</a:t>
            </a:r>
          </a:p>
          <a:p>
            <a:pPr algn="l"/>
            <a:r>
              <a:rPr lang="en-US" sz="1800" b="0" i="0" u="none" strike="noStrike" baseline="0" dirty="0">
                <a:latin typeface="SegoeUI"/>
              </a:rPr>
              <a:t>/[</a:t>
            </a:r>
            <a:r>
              <a:rPr lang="en-US" sz="1800" b="0" i="0" u="none" strike="noStrike" baseline="0" dirty="0" err="1">
                <a:latin typeface="SegoeUI"/>
              </a:rPr>
              <a:t>abcdefghijklmnopqrstuvwxyz</a:t>
            </a:r>
            <a:r>
              <a:rPr lang="en-US" sz="1800" b="0" i="0" u="none" strike="noStrike" baseline="0" dirty="0">
                <a:latin typeface="SegoeUI"/>
              </a:rPr>
              <a:t>] - It specifies any lowercase letter.</a:t>
            </a:r>
          </a:p>
          <a:p>
            <a:pPr algn="l"/>
            <a:r>
              <a:rPr lang="en-US" sz="1800" b="0" i="0" u="none" strike="noStrike" baseline="0" dirty="0">
                <a:latin typeface="SegoeUI"/>
              </a:rPr>
              <a:t>In such cases a dash is used to specify a range.</a:t>
            </a:r>
          </a:p>
          <a:p>
            <a:pPr algn="l"/>
            <a:r>
              <a:rPr lang="en-US" sz="1800" b="1" i="0" u="none" strike="noStrike" baseline="0" dirty="0">
                <a:latin typeface="SegoeUI,Bold"/>
              </a:rPr>
              <a:t>For Example :</a:t>
            </a:r>
          </a:p>
          <a:p>
            <a:pPr algn="l"/>
            <a:r>
              <a:rPr lang="en-US" sz="1800" b="0" i="0" u="none" strike="noStrike" baseline="0" dirty="0">
                <a:latin typeface="SegoeUI"/>
              </a:rPr>
              <a:t>/ [3-6]/ specifies any one of the digits 3,4,5, or 6.</a:t>
            </a:r>
          </a:p>
          <a:p>
            <a:pPr algn="l"/>
            <a:r>
              <a:rPr lang="en-US" sz="1800" b="0" i="0" u="none" strike="noStrike" baseline="0" dirty="0">
                <a:latin typeface="SegoeUI"/>
              </a:rPr>
              <a:t>T /[c-f]/ specifies any one of the letter </a:t>
            </a:r>
            <a:r>
              <a:rPr lang="en-US" sz="1800" b="0" i="0" u="none" strike="noStrike" baseline="0" dirty="0" err="1">
                <a:latin typeface="SegoeUI"/>
              </a:rPr>
              <a:t>c,d,e</a:t>
            </a:r>
            <a:r>
              <a:rPr lang="en-US" sz="1800" b="0" i="0" u="none" strike="noStrike" baseline="0" dirty="0">
                <a:latin typeface="SegoeUI"/>
              </a:rPr>
              <a:t>, or f.</a:t>
            </a:r>
            <a:endParaRPr lang="en-US" dirty="0"/>
          </a:p>
        </p:txBody>
      </p:sp>
    </p:spTree>
    <p:extLst>
      <p:ext uri="{BB962C8B-B14F-4D97-AF65-F5344CB8AC3E}">
        <p14:creationId xmlns:p14="http://schemas.microsoft.com/office/powerpoint/2010/main" val="323807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7AF3-1770-4BFB-90D5-375533895CF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30CA38-C53E-44FF-A382-79BC8CC24A4D}"/>
              </a:ext>
            </a:extLst>
          </p:cNvPr>
          <p:cNvSpPr>
            <a:spLocks noGrp="1"/>
          </p:cNvSpPr>
          <p:nvPr>
            <p:ph type="body" idx="1"/>
          </p:nvPr>
        </p:nvSpPr>
        <p:spPr/>
        <p:txBody>
          <a:bodyPr/>
          <a:lstStyle/>
          <a:p>
            <a:pPr algn="l"/>
            <a:r>
              <a:rPr lang="en-US" sz="1800" b="1" i="0" u="none" strike="noStrike" baseline="0" dirty="0">
                <a:latin typeface="SegoeUI,Bold"/>
              </a:rPr>
              <a:t>Caret^ </a:t>
            </a:r>
            <a:r>
              <a:rPr lang="en-US" sz="1800" b="0" i="0" u="none" strike="noStrike" baseline="0" dirty="0">
                <a:latin typeface="SegoeUI"/>
              </a:rPr>
              <a:t>: The caret is used at the beginning of the regular expression to specify what a single</a:t>
            </a:r>
          </a:p>
          <a:p>
            <a:pPr marL="114300" indent="0" algn="l">
              <a:buNone/>
            </a:pPr>
            <a:r>
              <a:rPr lang="en-US" sz="1800" b="0" i="0" u="none" strike="noStrike" baseline="0" dirty="0">
                <a:latin typeface="SegoeUI"/>
              </a:rPr>
              <a:t>character cannot be.</a:t>
            </a:r>
          </a:p>
          <a:p>
            <a:pPr algn="l"/>
            <a:r>
              <a:rPr lang="en-US" sz="1800" b="0" i="0" u="none" strike="noStrike" baseline="0" dirty="0">
                <a:latin typeface="Symbol" panose="05050102010706020507" pitchFamily="18" charset="2"/>
              </a:rPr>
              <a:t> </a:t>
            </a:r>
            <a:r>
              <a:rPr lang="en-US" sz="1800" b="1" i="0" u="none" strike="noStrike" baseline="0" dirty="0">
                <a:latin typeface="SegoeUI,Bold"/>
              </a:rPr>
              <a:t>For example :</a:t>
            </a:r>
          </a:p>
          <a:p>
            <a:pPr algn="l"/>
            <a:r>
              <a:rPr lang="en-US" sz="1800" b="0" i="0" u="none" strike="noStrike" baseline="0" dirty="0">
                <a:latin typeface="SegoeUI"/>
              </a:rPr>
              <a:t>/[^x] - matches any single character except x</a:t>
            </a:r>
          </a:p>
          <a:p>
            <a:pPr algn="l"/>
            <a:r>
              <a:rPr lang="en-US" sz="1800" b="0" i="0" u="none" strike="noStrike" baseline="0" dirty="0">
                <a:latin typeface="SegoeUI"/>
              </a:rPr>
              <a:t>/[ˆA-Z]/ --&gt; not an upper-case letter</a:t>
            </a:r>
          </a:p>
          <a:p>
            <a:pPr algn="l"/>
            <a:r>
              <a:rPr lang="en-US" sz="1800" b="0" i="0" u="none" strike="noStrike" baseline="0" dirty="0">
                <a:latin typeface="SegoeUI"/>
              </a:rPr>
              <a:t>/[ˆTt]/ --&gt; neither ‘T’ nor ‘t’</a:t>
            </a:r>
          </a:p>
          <a:p>
            <a:pPr algn="l"/>
            <a:r>
              <a:rPr lang="en-US" sz="1800" b="0" i="0" u="none" strike="noStrike" baseline="0" dirty="0">
                <a:latin typeface="SegoeUI"/>
              </a:rPr>
              <a:t>/[ˆ\.]/ --&gt; not a period</a:t>
            </a:r>
          </a:p>
          <a:p>
            <a:pPr algn="l"/>
            <a:r>
              <a:rPr lang="en-US" sz="1800" b="0" i="0" u="none" strike="noStrike" baseline="0" dirty="0">
                <a:latin typeface="SegoeUI"/>
              </a:rPr>
              <a:t>/[pˆ]/ --&gt; either ‘p’ or ‘ˆ’</a:t>
            </a:r>
          </a:p>
          <a:p>
            <a:pPr algn="l"/>
            <a:r>
              <a:rPr lang="en-US" sz="1800" b="0" i="0" u="none" strike="noStrike" baseline="0" dirty="0">
                <a:latin typeface="SegoeUI"/>
              </a:rPr>
              <a:t>/</a:t>
            </a:r>
            <a:r>
              <a:rPr lang="en-US" sz="1800" b="0" i="0" u="none" strike="noStrike" baseline="0" dirty="0" err="1">
                <a:latin typeface="SegoeUI"/>
              </a:rPr>
              <a:t>xˆy</a:t>
            </a:r>
            <a:r>
              <a:rPr lang="en-US" sz="1800" b="0" i="0" u="none" strike="noStrike" baseline="0" dirty="0">
                <a:latin typeface="SegoeUI"/>
              </a:rPr>
              <a:t>/ --&gt; the pattern ‘</a:t>
            </a:r>
            <a:r>
              <a:rPr lang="en-US" sz="1800" b="0" i="0" u="none" strike="noStrike" baseline="0" dirty="0" err="1">
                <a:latin typeface="SegoeUI"/>
              </a:rPr>
              <a:t>xˆy</a:t>
            </a:r>
            <a:r>
              <a:rPr lang="en-US" sz="1800" b="0" i="0" u="none" strike="noStrike" baseline="0" dirty="0">
                <a:latin typeface="SegoeUI"/>
              </a:rPr>
              <a:t>’</a:t>
            </a:r>
            <a:endParaRPr lang="en-US" dirty="0"/>
          </a:p>
        </p:txBody>
      </p:sp>
    </p:spTree>
    <p:extLst>
      <p:ext uri="{BB962C8B-B14F-4D97-AF65-F5344CB8AC3E}">
        <p14:creationId xmlns:p14="http://schemas.microsoft.com/office/powerpoint/2010/main" val="951352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65AA-3E6F-4765-87E9-06426AFE330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E8D153-4390-4CD0-8288-335123D6F3AD}"/>
              </a:ext>
            </a:extLst>
          </p:cNvPr>
          <p:cNvSpPr>
            <a:spLocks noGrp="1"/>
          </p:cNvSpPr>
          <p:nvPr>
            <p:ph type="body" idx="1"/>
          </p:nvPr>
        </p:nvSpPr>
        <p:spPr/>
        <p:txBody>
          <a:bodyPr>
            <a:normAutofit lnSpcReduction="10000"/>
          </a:bodyPr>
          <a:lstStyle/>
          <a:p>
            <a:pPr algn="l"/>
            <a:r>
              <a:rPr lang="en-US" sz="1800" b="0" i="0" u="none" strike="noStrike" baseline="0" dirty="0">
                <a:latin typeface="SegoeUI"/>
              </a:rPr>
              <a:t>Regular expressions are case sensitive. the pattern /t/ matches </a:t>
            </a:r>
            <a:r>
              <a:rPr lang="en-US" sz="1800" b="0" i="1" u="none" strike="noStrike" baseline="0" dirty="0">
                <a:latin typeface="SegoeUI,Italic"/>
              </a:rPr>
              <a:t>t </a:t>
            </a:r>
            <a:r>
              <a:rPr lang="en-US" sz="1800" b="0" i="0" u="none" strike="noStrike" baseline="0" dirty="0">
                <a:latin typeface="SegoeUI"/>
              </a:rPr>
              <a:t>but not </a:t>
            </a:r>
            <a:r>
              <a:rPr lang="en-US" sz="1800" b="0" i="1" u="none" strike="noStrike" baseline="0" dirty="0">
                <a:latin typeface="SegoeUI,Italic"/>
              </a:rPr>
              <a:t>T</a:t>
            </a:r>
            <a:r>
              <a:rPr lang="en-US" sz="1800" b="0" i="0" u="none" strike="noStrike" baseline="0" dirty="0">
                <a:latin typeface="SegoeUI"/>
              </a:rPr>
              <a:t>. It means pattern</a:t>
            </a:r>
          </a:p>
          <a:p>
            <a:pPr marL="114300" indent="0" algn="l">
              <a:buNone/>
            </a:pPr>
            <a:r>
              <a:rPr lang="en-US" sz="1800" b="0" i="0" u="none" strike="noStrike" baseline="0" dirty="0">
                <a:latin typeface="SegoeUI"/>
              </a:rPr>
              <a:t>/Tree/ will not match pattern/tree/. To solve this issue the regular expression for this is written</a:t>
            </a:r>
          </a:p>
          <a:p>
            <a:pPr marL="114300" indent="0" algn="l">
              <a:buNone/>
            </a:pPr>
            <a:r>
              <a:rPr lang="en-US" sz="1800" b="0" i="0" u="none" strike="noStrike" baseline="0" dirty="0">
                <a:latin typeface="SegoeUI"/>
              </a:rPr>
              <a:t>as / [Tt]</a:t>
            </a:r>
            <a:r>
              <a:rPr lang="en-US" sz="1800" b="0" i="0" u="none" strike="noStrike" baseline="0" dirty="0" err="1">
                <a:latin typeface="SegoeUI"/>
              </a:rPr>
              <a:t>ree</a:t>
            </a:r>
            <a:r>
              <a:rPr lang="en-US" sz="1800" b="0" i="0" u="none" strike="noStrike" baseline="0" dirty="0">
                <a:latin typeface="SegoeUI"/>
              </a:rPr>
              <a:t>/.</a:t>
            </a:r>
          </a:p>
          <a:p>
            <a:pPr algn="l"/>
            <a:r>
              <a:rPr lang="en-US" sz="1800" b="0" i="0" u="none" strike="noStrike" baseline="0" dirty="0">
                <a:latin typeface="Symbol" panose="05050102010706020507" pitchFamily="18" charset="2"/>
              </a:rPr>
              <a:t> </a:t>
            </a:r>
            <a:r>
              <a:rPr lang="en-US" sz="1800" b="1" i="0" u="none" strike="noStrike" baseline="0" dirty="0">
                <a:latin typeface="SegoeUI,Bold"/>
              </a:rPr>
              <a:t>* or + </a:t>
            </a:r>
            <a:r>
              <a:rPr lang="en-US" sz="1800" b="0" i="0" u="none" strike="noStrike" baseline="0" dirty="0">
                <a:latin typeface="SegoeUI"/>
              </a:rPr>
              <a:t>: The use of * or + allows you to add 1 or more of a preceding character.</a:t>
            </a:r>
          </a:p>
          <a:p>
            <a:pPr algn="l"/>
            <a:r>
              <a:rPr lang="en-US" sz="1800" b="1" i="0" u="none" strike="noStrike" baseline="0" dirty="0">
                <a:latin typeface="SegoeUI,Bold"/>
              </a:rPr>
              <a:t>For example:</a:t>
            </a:r>
          </a:p>
          <a:p>
            <a:pPr algn="l"/>
            <a:r>
              <a:rPr lang="en-US" sz="1800" b="0" i="0" u="none" strike="noStrike" baseline="0" dirty="0" err="1">
                <a:latin typeface="SegoeUI"/>
              </a:rPr>
              <a:t>oo</a:t>
            </a:r>
            <a:r>
              <a:rPr lang="en-US" sz="1800" b="0" i="0" u="none" strike="noStrike" baseline="0" dirty="0">
                <a:latin typeface="SegoeUI"/>
              </a:rPr>
              <a:t>*h! → 0 or more of a previous character (e.g. ooh!,</a:t>
            </a:r>
            <a:r>
              <a:rPr lang="en-US" sz="1800" b="0" i="0" u="none" strike="noStrike" baseline="0" dirty="0" err="1">
                <a:latin typeface="SegoeUI"/>
              </a:rPr>
              <a:t>ooooh</a:t>
            </a:r>
            <a:r>
              <a:rPr lang="en-US" sz="1800" b="0" i="0" u="none" strike="noStrike" baseline="0" dirty="0">
                <a:latin typeface="SegoeUI"/>
              </a:rPr>
              <a:t>!)</a:t>
            </a:r>
          </a:p>
          <a:p>
            <a:pPr algn="l"/>
            <a:r>
              <a:rPr lang="en-US" sz="1800" b="0" i="0" u="none" strike="noStrike" baseline="0" dirty="0" err="1">
                <a:latin typeface="SegoeUI"/>
              </a:rPr>
              <a:t>o+h</a:t>
            </a:r>
            <a:r>
              <a:rPr lang="en-US" sz="1800" b="0" i="0" u="none" strike="noStrike" baseline="0" dirty="0">
                <a:latin typeface="SegoeUI"/>
              </a:rPr>
              <a:t>! → 1 or more of a previous character (e.g. ooh!,</a:t>
            </a:r>
            <a:r>
              <a:rPr lang="en-US" sz="1800" b="0" i="0" u="none" strike="noStrike" baseline="0" dirty="0" err="1">
                <a:latin typeface="SegoeUI"/>
              </a:rPr>
              <a:t>ooooooh</a:t>
            </a:r>
            <a:r>
              <a:rPr lang="en-US" sz="1800" b="0" i="0" u="none" strike="noStrike" baseline="0" dirty="0">
                <a:latin typeface="SegoeUI"/>
              </a:rPr>
              <a:t>!)</a:t>
            </a:r>
          </a:p>
          <a:p>
            <a:pPr algn="l"/>
            <a:r>
              <a:rPr lang="fi-FI" sz="1800" b="0" i="0" u="none" strike="noStrike" baseline="0" dirty="0">
                <a:latin typeface="SegoeUI"/>
              </a:rPr>
              <a:t>paa+ →paa, paaaa, paaaaaa, paaaaaaa</a:t>
            </a:r>
          </a:p>
          <a:p>
            <a:pPr algn="l"/>
            <a:r>
              <a:rPr lang="en-US" sz="1800" b="1" i="0" u="none" strike="noStrike" baseline="0" dirty="0">
                <a:latin typeface="SegoeUI,Bold"/>
              </a:rPr>
              <a:t>? </a:t>
            </a:r>
            <a:r>
              <a:rPr lang="en-US" sz="1800" b="0" i="0" u="none" strike="noStrike" baseline="0" dirty="0">
                <a:latin typeface="SegoeUI"/>
              </a:rPr>
              <a:t>: The question mark ? letters optionality of the previous expression.</a:t>
            </a:r>
          </a:p>
          <a:p>
            <a:pPr algn="l"/>
            <a:r>
              <a:rPr lang="en-US" sz="1800" b="1" i="0" u="none" strike="noStrike" baseline="0" dirty="0">
                <a:latin typeface="SegoeUI,Bold"/>
              </a:rPr>
              <a:t>For example :</a:t>
            </a:r>
          </a:p>
          <a:p>
            <a:pPr algn="l"/>
            <a:r>
              <a:rPr lang="en-US" sz="1800" b="0" i="0" u="none" strike="noStrike" baseline="0" dirty="0">
                <a:latin typeface="SegoeUI"/>
              </a:rPr>
              <a:t>/woodchucks?/ --&gt; woodchuck or woodchucks</a:t>
            </a:r>
          </a:p>
          <a:p>
            <a:pPr algn="l"/>
            <a:r>
              <a:rPr lang="en-US" sz="1800" b="0" i="0" u="none" strike="noStrike" baseline="0" dirty="0">
                <a:latin typeface="SegoeUI"/>
              </a:rPr>
              <a:t>/</a:t>
            </a:r>
            <a:r>
              <a:rPr lang="en-US" sz="1800" b="0" i="0" u="none" strike="noStrike" baseline="0" dirty="0" err="1">
                <a:latin typeface="SegoeUI"/>
              </a:rPr>
              <a:t>colou?r</a:t>
            </a:r>
            <a:r>
              <a:rPr lang="en-US" sz="1800" b="0" i="0" u="none" strike="noStrike" baseline="0" dirty="0">
                <a:latin typeface="SegoeUI"/>
              </a:rPr>
              <a:t>/ --&gt; color or </a:t>
            </a:r>
            <a:r>
              <a:rPr lang="en-US" sz="1800" b="0" i="0" u="none" strike="noStrike" baseline="0" dirty="0" err="1">
                <a:latin typeface="SegoeUI"/>
              </a:rPr>
              <a:t>colour</a:t>
            </a:r>
            <a:endParaRPr lang="en-US" dirty="0"/>
          </a:p>
        </p:txBody>
      </p:sp>
    </p:spTree>
    <p:extLst>
      <p:ext uri="{BB962C8B-B14F-4D97-AF65-F5344CB8AC3E}">
        <p14:creationId xmlns:p14="http://schemas.microsoft.com/office/powerpoint/2010/main" val="1310049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48CE-3ECF-4C2D-8F7D-CD0D2BEC40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6372E1-C8C5-4701-8540-D26F86886555}"/>
              </a:ext>
            </a:extLst>
          </p:cNvPr>
          <p:cNvSpPr>
            <a:spLocks noGrp="1"/>
          </p:cNvSpPr>
          <p:nvPr>
            <p:ph type="body" idx="1"/>
          </p:nvPr>
        </p:nvSpPr>
        <p:spPr/>
        <p:txBody>
          <a:bodyPr/>
          <a:lstStyle/>
          <a:p>
            <a:pPr algn="l"/>
            <a:r>
              <a:rPr lang="en-US" sz="1800" b="1" i="0" u="none" strike="noStrike" baseline="0" dirty="0">
                <a:latin typeface="SegoeUI,Bold"/>
              </a:rPr>
              <a:t>Anchor: </a:t>
            </a:r>
            <a:r>
              <a:rPr lang="en-US" sz="1800" b="0" i="0" u="none" strike="noStrike" baseline="0" dirty="0">
                <a:latin typeface="SegoeUI"/>
              </a:rPr>
              <a:t>These are special characters to accomplish string operations at the start and end of a</a:t>
            </a:r>
          </a:p>
          <a:p>
            <a:pPr marL="114300" indent="0" algn="l">
              <a:buNone/>
            </a:pPr>
            <a:r>
              <a:rPr lang="en-US" sz="1800" b="0" i="0" u="none" strike="noStrike" baseline="0" dirty="0">
                <a:latin typeface="SegoeUI"/>
              </a:rPr>
              <a:t>text input.</a:t>
            </a:r>
          </a:p>
          <a:p>
            <a:pPr algn="l"/>
            <a:r>
              <a:rPr lang="en-US" sz="1800" b="0" i="0" u="none" strike="noStrike" baseline="0" dirty="0">
                <a:latin typeface="SegoeUI"/>
              </a:rPr>
              <a:t>‘^’ — specifies the start of the string. The character followed by the ‘^’ in the pattern should</a:t>
            </a:r>
          </a:p>
          <a:p>
            <a:pPr marL="114300" indent="0" algn="l">
              <a:buNone/>
            </a:pPr>
            <a:r>
              <a:rPr lang="en-US" sz="1800" b="0" i="0" u="none" strike="noStrike" baseline="0" dirty="0">
                <a:latin typeface="SegoeUI"/>
              </a:rPr>
              <a:t>be the first character of the string in order for a string to match the pattern.</a:t>
            </a:r>
          </a:p>
          <a:p>
            <a:pPr algn="l"/>
            <a:r>
              <a:rPr lang="en-US" sz="1800" b="0" i="0" u="none" strike="noStrike" baseline="0" dirty="0">
                <a:latin typeface="SegoeUI"/>
              </a:rPr>
              <a:t>‘$’ — specifies the end of the string. The character that precedes the ‘$’ in the pattern should</a:t>
            </a:r>
          </a:p>
          <a:p>
            <a:pPr marL="114300" indent="0" algn="l">
              <a:buNone/>
            </a:pPr>
            <a:r>
              <a:rPr lang="en-US" sz="1800" b="0" i="0" u="none" strike="noStrike" baseline="0" dirty="0">
                <a:latin typeface="SegoeUI"/>
              </a:rPr>
              <a:t>be the last character in the string in order for the string to match the pattern.</a:t>
            </a:r>
            <a:endParaRPr lang="en-US" dirty="0"/>
          </a:p>
        </p:txBody>
      </p:sp>
    </p:spTree>
    <p:extLst>
      <p:ext uri="{BB962C8B-B14F-4D97-AF65-F5344CB8AC3E}">
        <p14:creationId xmlns:p14="http://schemas.microsoft.com/office/powerpoint/2010/main" val="187865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Tokenization</a:t>
            </a:r>
            <a:endParaRPr/>
          </a:p>
        </p:txBody>
      </p:sp>
      <p:sp>
        <p:nvSpPr>
          <p:cNvPr id="120" name="Google Shape;12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Stop words are words in the text that add no sense to the phrase and removing them will not influence the processing of text for the specified purpose. </a:t>
            </a:r>
            <a:endParaRPr/>
          </a:p>
          <a:p>
            <a:pPr marL="228600" lvl="0" indent="-228600" algn="l" rtl="0">
              <a:lnSpc>
                <a:spcPct val="90000"/>
              </a:lnSpc>
              <a:spcBef>
                <a:spcPts val="1000"/>
              </a:spcBef>
              <a:spcAft>
                <a:spcPts val="0"/>
              </a:spcAft>
              <a:buClr>
                <a:schemeClr val="dk1"/>
              </a:buClr>
              <a:buSzPts val="2800"/>
              <a:buChar char="•"/>
            </a:pPr>
            <a:r>
              <a:rPr lang="en-US"/>
              <a:t>They are deleted from the lexicon to minimise noise and the feature set's dimension.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9B70-A9B0-46B6-B777-40152EEABD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B367BB-726D-434B-8500-701A546B2C79}"/>
              </a:ext>
            </a:extLst>
          </p:cNvPr>
          <p:cNvSpPr>
            <a:spLocks noGrp="1"/>
          </p:cNvSpPr>
          <p:nvPr>
            <p:ph type="body" idx="1"/>
          </p:nvPr>
        </p:nvSpPr>
        <p:spPr/>
        <p:txBody>
          <a:bodyPr/>
          <a:lstStyle/>
          <a:p>
            <a:pPr algn="l"/>
            <a:r>
              <a:rPr lang="en-US" sz="1800" b="0" i="0" u="none" strike="noStrike" baseline="0" dirty="0">
                <a:latin typeface="SegoeUI"/>
              </a:rPr>
              <a:t>The following are some special characters:</a:t>
            </a:r>
          </a:p>
          <a:p>
            <a:pPr algn="l"/>
            <a:r>
              <a:rPr lang="en-US" sz="1800" b="0" i="0" u="none" strike="noStrike" baseline="0" dirty="0">
                <a:latin typeface="SegoeUI"/>
              </a:rPr>
              <a:t>. → any character except a new line</a:t>
            </a:r>
          </a:p>
          <a:p>
            <a:pPr algn="l"/>
            <a:r>
              <a:rPr lang="en-US" sz="1800" b="0" i="0" u="none" strike="noStrike" baseline="0" dirty="0">
                <a:latin typeface="SegoeUI"/>
              </a:rPr>
              <a:t>\\w → any word character</a:t>
            </a:r>
          </a:p>
          <a:p>
            <a:pPr algn="l"/>
            <a:r>
              <a:rPr lang="en-US" sz="1800" b="0" i="0" u="none" strike="noStrike" baseline="0" dirty="0">
                <a:latin typeface="SegoeUI"/>
              </a:rPr>
              <a:t>\\W → anything but a word character</a:t>
            </a:r>
          </a:p>
          <a:p>
            <a:pPr algn="l"/>
            <a:r>
              <a:rPr lang="en-US" sz="1800" b="0" i="0" u="none" strike="noStrike" baseline="0" dirty="0">
                <a:latin typeface="SegoeUI"/>
              </a:rPr>
              <a:t>\\d → any digit character</a:t>
            </a:r>
          </a:p>
          <a:p>
            <a:pPr algn="l"/>
            <a:r>
              <a:rPr lang="en-US" sz="1800" b="0" i="0" u="none" strike="noStrike" baseline="0" dirty="0">
                <a:latin typeface="SegoeUI"/>
              </a:rPr>
              <a:t>\\D → anything but a digit character</a:t>
            </a:r>
          </a:p>
          <a:p>
            <a:pPr algn="l"/>
            <a:r>
              <a:rPr lang="en-US" sz="1800" b="0" i="0" u="none" strike="noStrike" baseline="0" dirty="0">
                <a:latin typeface="SegoeUI"/>
              </a:rPr>
              <a:t>\\b → a word boundary</a:t>
            </a:r>
          </a:p>
          <a:p>
            <a:pPr algn="l"/>
            <a:r>
              <a:rPr lang="en-US" sz="1800" b="0" i="0" u="none" strike="noStrike" baseline="0" dirty="0">
                <a:latin typeface="SegoeUI"/>
              </a:rPr>
              <a:t>\\B → anything but a word boundary</a:t>
            </a:r>
          </a:p>
          <a:p>
            <a:pPr algn="l"/>
            <a:r>
              <a:rPr lang="en-US" sz="1800" b="0" i="0" u="none" strike="noStrike" baseline="0" dirty="0">
                <a:latin typeface="SegoeUI"/>
              </a:rPr>
              <a:t>\\s → any space character</a:t>
            </a:r>
          </a:p>
          <a:p>
            <a:pPr algn="l"/>
            <a:r>
              <a:rPr lang="en-US" sz="1800" b="0" i="0" u="none" strike="noStrike" baseline="0" dirty="0">
                <a:latin typeface="SegoeUI"/>
              </a:rPr>
              <a:t>\\S → anything but a space character</a:t>
            </a:r>
            <a:endParaRPr lang="en-US" dirty="0"/>
          </a:p>
        </p:txBody>
      </p:sp>
    </p:spTree>
    <p:extLst>
      <p:ext uri="{BB962C8B-B14F-4D97-AF65-F5344CB8AC3E}">
        <p14:creationId xmlns:p14="http://schemas.microsoft.com/office/powerpoint/2010/main" val="44524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DE86-34D7-407C-AD03-40DE1B1EC7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944E55-354E-400B-89B5-61A44F80D8F4}"/>
              </a:ext>
            </a:extLst>
          </p:cNvPr>
          <p:cNvSpPr>
            <a:spLocks noGrp="1"/>
          </p:cNvSpPr>
          <p:nvPr>
            <p:ph type="body" idx="1"/>
          </p:nvPr>
        </p:nvSpPr>
        <p:spPr/>
        <p:txBody>
          <a:bodyPr>
            <a:normAutofit/>
          </a:bodyPr>
          <a:lstStyle/>
          <a:p>
            <a:pPr marL="114300" indent="0">
              <a:buNone/>
            </a:pPr>
            <a:r>
              <a:rPr lang="en-US" sz="7200" b="1" i="0" u="none" strike="noStrike" baseline="0" dirty="0">
                <a:latin typeface="SegoeUI,Bold"/>
              </a:rPr>
              <a:t>Morphological Models</a:t>
            </a:r>
            <a:endParaRPr lang="en-US" sz="9600" dirty="0"/>
          </a:p>
        </p:txBody>
      </p:sp>
    </p:spTree>
    <p:extLst>
      <p:ext uri="{BB962C8B-B14F-4D97-AF65-F5344CB8AC3E}">
        <p14:creationId xmlns:p14="http://schemas.microsoft.com/office/powerpoint/2010/main" val="699055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A29C-4D64-4D1E-9D98-EEEFFE85F4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29A7283-81E3-4804-96DB-6A6C21F652D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66484CAE-1C59-4CC8-A8F2-8C6C916D217B}"/>
              </a:ext>
            </a:extLst>
          </p:cNvPr>
          <p:cNvPicPr>
            <a:picLocks noChangeAspect="1"/>
          </p:cNvPicPr>
          <p:nvPr/>
        </p:nvPicPr>
        <p:blipFill>
          <a:blip r:embed="rId2"/>
          <a:stretch>
            <a:fillRect/>
          </a:stretch>
        </p:blipFill>
        <p:spPr>
          <a:xfrm>
            <a:off x="419100" y="237302"/>
            <a:ext cx="11353800" cy="6383396"/>
          </a:xfrm>
          <a:prstGeom prst="rect">
            <a:avLst/>
          </a:prstGeom>
        </p:spPr>
      </p:pic>
    </p:spTree>
    <p:extLst>
      <p:ext uri="{BB962C8B-B14F-4D97-AF65-F5344CB8AC3E}">
        <p14:creationId xmlns:p14="http://schemas.microsoft.com/office/powerpoint/2010/main" val="1310953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216B-0E7D-40AE-AF74-D5644E0E7C87}"/>
              </a:ext>
            </a:extLst>
          </p:cNvPr>
          <p:cNvSpPr>
            <a:spLocks noGrp="1"/>
          </p:cNvSpPr>
          <p:nvPr>
            <p:ph type="title"/>
          </p:nvPr>
        </p:nvSpPr>
        <p:spPr/>
        <p:txBody>
          <a:bodyPr>
            <a:normAutofit/>
          </a:bodyPr>
          <a:lstStyle/>
          <a:p>
            <a:r>
              <a:rPr lang="en-US" sz="6000" b="1" i="0" u="none" strike="noStrike" baseline="0" dirty="0">
                <a:latin typeface="SegoeUI,Bold"/>
              </a:rPr>
              <a:t>Dictionary Lookup</a:t>
            </a:r>
            <a:endParaRPr lang="en-US" sz="13800" dirty="0"/>
          </a:p>
        </p:txBody>
      </p:sp>
      <p:sp>
        <p:nvSpPr>
          <p:cNvPr id="3" name="Text Placeholder 2">
            <a:extLst>
              <a:ext uri="{FF2B5EF4-FFF2-40B4-BE49-F238E27FC236}">
                <a16:creationId xmlns:a16="http://schemas.microsoft.com/office/drawing/2014/main" id="{883F3046-0FBC-46B6-AD16-5F5D76AC9526}"/>
              </a:ext>
            </a:extLst>
          </p:cNvPr>
          <p:cNvSpPr>
            <a:spLocks noGrp="1"/>
          </p:cNvSpPr>
          <p:nvPr>
            <p:ph type="body" idx="1"/>
          </p:nvPr>
        </p:nvSpPr>
        <p:spPr/>
        <p:txBody>
          <a:bodyPr>
            <a:normAutofit/>
          </a:bodyPr>
          <a:lstStyle/>
          <a:p>
            <a:pPr algn="just"/>
            <a:r>
              <a:rPr lang="en-US" sz="1800" b="0" i="0" u="none" strike="noStrike" baseline="0" dirty="0">
                <a:latin typeface="SegoeUI"/>
              </a:rPr>
              <a:t>This method of word representation is the simplest</a:t>
            </a:r>
            <a:r>
              <a:rPr lang="en-US" sz="1800" dirty="0">
                <a:latin typeface="SegoeUI"/>
              </a:rPr>
              <a:t> method </a:t>
            </a:r>
          </a:p>
          <a:p>
            <a:pPr algn="just"/>
            <a:r>
              <a:rPr lang="en-US" sz="1800" b="0" i="0" u="none" strike="noStrike" baseline="0" dirty="0">
                <a:latin typeface="SegoeUI"/>
              </a:rPr>
              <a:t>all the words we saw are compiled into a dictionary, and the index of those words is the number we are interested in.</a:t>
            </a:r>
          </a:p>
          <a:p>
            <a:pPr algn="just"/>
            <a:r>
              <a:rPr lang="en-US" sz="1800" b="1" i="0" u="none" strike="noStrike" baseline="0" dirty="0">
                <a:latin typeface="SegoeUI,Bold"/>
              </a:rPr>
              <a:t>Sentence 1 : </a:t>
            </a:r>
            <a:r>
              <a:rPr lang="en-US" sz="1800" b="0" i="0" u="none" strike="noStrike" baseline="0" dirty="0">
                <a:latin typeface="SegoeUI"/>
              </a:rPr>
              <a:t>The fool doth think he is wise, but the wise man knows himself to be a fool.</a:t>
            </a:r>
          </a:p>
          <a:p>
            <a:pPr marL="114300" indent="0" algn="just">
              <a:buNone/>
            </a:pPr>
            <a:r>
              <a:rPr lang="en-US" sz="1800" b="0" i="0" u="none" strike="noStrike" baseline="0" dirty="0">
                <a:latin typeface="SegoeUI"/>
              </a:rPr>
              <a:t>After completing the pre-processing procedures necessary for </a:t>
            </a:r>
            <a:r>
              <a:rPr lang="en-US" sz="1800" dirty="0">
                <a:latin typeface="SegoeUI"/>
              </a:rPr>
              <a:t>the </a:t>
            </a:r>
            <a:r>
              <a:rPr lang="en-US" sz="1800" b="0" i="0" u="none" strike="noStrike" baseline="0" dirty="0">
                <a:latin typeface="SegoeUI"/>
              </a:rPr>
              <a:t>use-case, distinctive terms are listed.</a:t>
            </a:r>
          </a:p>
          <a:p>
            <a:pPr algn="just"/>
            <a:r>
              <a:rPr lang="en-US" sz="1800" b="0" i="0" u="none" strike="noStrike" baseline="0" dirty="0">
                <a:latin typeface="SegoeUI"/>
              </a:rPr>
              <a:t>Any word may now easily be represented numerically by looking it up in the dictionary.</a:t>
            </a:r>
          </a:p>
          <a:p>
            <a:pPr algn="just"/>
            <a:r>
              <a:rPr lang="en-US" sz="1800" b="0" i="0" u="none" strike="noStrike" baseline="0" dirty="0">
                <a:latin typeface="SegoeUI"/>
              </a:rPr>
              <a:t>Although it is a straightforward procedure, it has a serious drawback.</a:t>
            </a:r>
          </a:p>
          <a:p>
            <a:pPr algn="just"/>
            <a:r>
              <a:rPr lang="en-US" sz="1800" b="0" i="0" u="none" strike="noStrike" baseline="0" dirty="0">
                <a:latin typeface="Symbol" panose="05050102010706020507" pitchFamily="18" charset="2"/>
              </a:rPr>
              <a:t> </a:t>
            </a:r>
            <a:r>
              <a:rPr lang="en-US" sz="1800" b="0" i="0" u="none" strike="noStrike" baseline="0" dirty="0">
                <a:latin typeface="SegoeUI"/>
              </a:rPr>
              <a:t>Each word is given an integer value using this procedure. Therefore, a deep learning model</a:t>
            </a:r>
          </a:p>
          <a:p>
            <a:pPr marL="114300" indent="0" algn="just">
              <a:buNone/>
            </a:pPr>
            <a:r>
              <a:rPr lang="en-US" sz="1800" b="0" i="0" u="none" strike="noStrike" baseline="0" dirty="0">
                <a:latin typeface="SegoeUI"/>
              </a:rPr>
              <a:t>would believe that a word with a higher integer value is somehow more significant than a word</a:t>
            </a:r>
          </a:p>
          <a:p>
            <a:pPr marL="114300" indent="0" algn="just">
              <a:buNone/>
            </a:pPr>
            <a:r>
              <a:rPr lang="en-US" sz="1800" b="0" i="0" u="none" strike="noStrike" baseline="0" dirty="0">
                <a:latin typeface="SegoeUI"/>
              </a:rPr>
              <a:t>with a lower integer value when given these word representations as input. However, we are</a:t>
            </a:r>
          </a:p>
          <a:p>
            <a:pPr marL="114300" indent="0" algn="just">
              <a:buNone/>
            </a:pPr>
            <a:r>
              <a:rPr lang="en-US" sz="1800" b="0" i="0" u="none" strike="noStrike" baseline="0" dirty="0">
                <a:latin typeface="SegoeUI"/>
              </a:rPr>
              <a:t>aware that this is false and that all words must be given the same weight.</a:t>
            </a:r>
            <a:endParaRPr lang="en-US" dirty="0"/>
          </a:p>
        </p:txBody>
      </p:sp>
    </p:spTree>
    <p:extLst>
      <p:ext uri="{BB962C8B-B14F-4D97-AF65-F5344CB8AC3E}">
        <p14:creationId xmlns:p14="http://schemas.microsoft.com/office/powerpoint/2010/main" val="1045666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0CFC-5BB5-4155-999A-47F989784CC3}"/>
              </a:ext>
            </a:extLst>
          </p:cNvPr>
          <p:cNvSpPr>
            <a:spLocks noGrp="1"/>
          </p:cNvSpPr>
          <p:nvPr>
            <p:ph type="title"/>
          </p:nvPr>
        </p:nvSpPr>
        <p:spPr>
          <a:xfrm>
            <a:off x="838200" y="365126"/>
            <a:ext cx="10515600" cy="884126"/>
          </a:xfrm>
        </p:spPr>
        <p:txBody>
          <a:bodyPr>
            <a:normAutofit/>
          </a:bodyPr>
          <a:lstStyle/>
          <a:p>
            <a:r>
              <a:rPr lang="en-US" sz="3600" b="1" i="0" u="none" strike="noStrike" baseline="0" dirty="0">
                <a:latin typeface="SegoeUI,Bold"/>
              </a:rPr>
              <a:t>Finite State Morphology</a:t>
            </a:r>
            <a:endParaRPr lang="en-US" sz="7200" dirty="0"/>
          </a:p>
        </p:txBody>
      </p:sp>
      <p:sp>
        <p:nvSpPr>
          <p:cNvPr id="3" name="Text Placeholder 2">
            <a:extLst>
              <a:ext uri="{FF2B5EF4-FFF2-40B4-BE49-F238E27FC236}">
                <a16:creationId xmlns:a16="http://schemas.microsoft.com/office/drawing/2014/main" id="{0ED0A10B-20D4-42EE-B67B-9B52BCC6F2E7}"/>
              </a:ext>
            </a:extLst>
          </p:cNvPr>
          <p:cNvSpPr>
            <a:spLocks noGrp="1"/>
          </p:cNvSpPr>
          <p:nvPr>
            <p:ph type="body" idx="1"/>
          </p:nvPr>
        </p:nvSpPr>
        <p:spPr>
          <a:xfrm>
            <a:off x="838200" y="1249252"/>
            <a:ext cx="10515600" cy="4927711"/>
          </a:xfrm>
        </p:spPr>
        <p:txBody>
          <a:bodyPr>
            <a:normAutofit/>
          </a:bodyPr>
          <a:lstStyle/>
          <a:p>
            <a:pPr algn="just"/>
            <a:r>
              <a:rPr lang="en-US" sz="2400" b="0" i="0" u="none" strike="noStrike" baseline="0" dirty="0">
                <a:latin typeface="SegoeUI"/>
              </a:rPr>
              <a:t>An automaton having a finite number of states is named a Finite Automaton (FA) or Finite State automata (FSA). </a:t>
            </a:r>
          </a:p>
          <a:p>
            <a:pPr algn="just"/>
            <a:r>
              <a:rPr lang="en-US" sz="2400" b="0" i="0" u="none" strike="noStrike" baseline="0" dirty="0">
                <a:latin typeface="SegoeUI"/>
              </a:rPr>
              <a:t>Finite automata are used to identify patterns. It takes the string of symbol as input and changes its state accordingly. When the required symbol is found, then the transition happens.</a:t>
            </a:r>
          </a:p>
          <a:p>
            <a:pPr marL="114300" indent="0" algn="just">
              <a:buNone/>
            </a:pPr>
            <a:endParaRPr lang="en-US" sz="2400" b="0" i="0" u="none" strike="noStrike" baseline="0" dirty="0">
              <a:latin typeface="SegoeUI"/>
            </a:endParaRPr>
          </a:p>
          <a:p>
            <a:pPr algn="just"/>
            <a:r>
              <a:rPr lang="en-US" sz="2400" b="0" i="0" u="none" strike="noStrike" baseline="0" dirty="0">
                <a:latin typeface="SegoeUI"/>
              </a:rPr>
              <a:t>When transition takes place, the automata can either move to the succeeding state or stay in the similar state. There are two states in Finite automata: Accept state or Reject state. </a:t>
            </a:r>
          </a:p>
          <a:p>
            <a:pPr algn="just"/>
            <a:r>
              <a:rPr lang="en-US" sz="2400" b="0" i="0" u="none" strike="noStrike" baseline="0" dirty="0">
                <a:latin typeface="SegoeUI"/>
              </a:rPr>
              <a:t>When the input string is processed successfully, and the automata reached its final state, then it will accept it or reject it.</a:t>
            </a:r>
            <a:endParaRPr lang="en-US" sz="3600" dirty="0"/>
          </a:p>
        </p:txBody>
      </p:sp>
    </p:spTree>
    <p:extLst>
      <p:ext uri="{BB962C8B-B14F-4D97-AF65-F5344CB8AC3E}">
        <p14:creationId xmlns:p14="http://schemas.microsoft.com/office/powerpoint/2010/main" val="1712556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0380-0DCB-480C-943A-8A094E3D9227}"/>
              </a:ext>
            </a:extLst>
          </p:cNvPr>
          <p:cNvSpPr>
            <a:spLocks noGrp="1"/>
          </p:cNvSpPr>
          <p:nvPr>
            <p:ph type="title"/>
          </p:nvPr>
        </p:nvSpPr>
        <p:spPr>
          <a:xfrm>
            <a:off x="838200" y="365126"/>
            <a:ext cx="10515600" cy="922762"/>
          </a:xfrm>
        </p:spPr>
        <p:txBody>
          <a:bodyPr/>
          <a:lstStyle/>
          <a:p>
            <a:r>
              <a:rPr lang="en-US" sz="4400" b="1" i="0" u="none" strike="noStrike" baseline="0" dirty="0">
                <a:latin typeface="SegoeUI,Bold"/>
              </a:rPr>
              <a:t>Finite State Morphology</a:t>
            </a:r>
            <a:endParaRPr lang="en-US" dirty="0"/>
          </a:p>
        </p:txBody>
      </p:sp>
      <p:sp>
        <p:nvSpPr>
          <p:cNvPr id="3" name="Text Placeholder 2">
            <a:extLst>
              <a:ext uri="{FF2B5EF4-FFF2-40B4-BE49-F238E27FC236}">
                <a16:creationId xmlns:a16="http://schemas.microsoft.com/office/drawing/2014/main" id="{71176181-BC40-4B7E-A3B2-64C52C63BA23}"/>
              </a:ext>
            </a:extLst>
          </p:cNvPr>
          <p:cNvSpPr>
            <a:spLocks noGrp="1"/>
          </p:cNvSpPr>
          <p:nvPr>
            <p:ph type="body" idx="1"/>
          </p:nvPr>
        </p:nvSpPr>
        <p:spPr>
          <a:xfrm>
            <a:off x="838200" y="1287888"/>
            <a:ext cx="10515600" cy="4889075"/>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lgn="l">
              <a:buNone/>
            </a:pPr>
            <a:r>
              <a:rPr lang="en-US" sz="1800" b="0" i="0" u="none" strike="noStrike" baseline="0" dirty="0">
                <a:latin typeface="SegoeUI"/>
              </a:rPr>
              <a:t>There are two types of Finite Automata</a:t>
            </a:r>
          </a:p>
          <a:p>
            <a:pPr algn="l"/>
            <a:r>
              <a:rPr lang="en-US" sz="1800" b="0" i="0" u="none" strike="noStrike" baseline="0" dirty="0">
                <a:latin typeface="SegoeUI"/>
              </a:rPr>
              <a:t>1. Deterministic Finite automation (DFA)</a:t>
            </a:r>
          </a:p>
          <a:p>
            <a:pPr algn="l"/>
            <a:r>
              <a:rPr lang="en-US" sz="1800" b="0" i="0" u="none" strike="noStrike" baseline="0" dirty="0">
                <a:latin typeface="SegoeUI"/>
              </a:rPr>
              <a:t>2. Non-deterministic Finite Automation (NDFA)</a:t>
            </a:r>
            <a:endParaRPr lang="en-US" dirty="0"/>
          </a:p>
        </p:txBody>
      </p:sp>
      <p:pic>
        <p:nvPicPr>
          <p:cNvPr id="5" name="Picture 4">
            <a:extLst>
              <a:ext uri="{FF2B5EF4-FFF2-40B4-BE49-F238E27FC236}">
                <a16:creationId xmlns:a16="http://schemas.microsoft.com/office/drawing/2014/main" id="{C77D9174-C246-4B50-BF54-ADF7BA3482A6}"/>
              </a:ext>
            </a:extLst>
          </p:cNvPr>
          <p:cNvPicPr>
            <a:picLocks noChangeAspect="1"/>
          </p:cNvPicPr>
          <p:nvPr/>
        </p:nvPicPr>
        <p:blipFill>
          <a:blip r:embed="rId2"/>
          <a:stretch>
            <a:fillRect/>
          </a:stretch>
        </p:blipFill>
        <p:spPr>
          <a:xfrm>
            <a:off x="1001941" y="1313646"/>
            <a:ext cx="6673867" cy="2333951"/>
          </a:xfrm>
          <a:prstGeom prst="rect">
            <a:avLst/>
          </a:prstGeom>
        </p:spPr>
      </p:pic>
    </p:spTree>
    <p:extLst>
      <p:ext uri="{BB962C8B-B14F-4D97-AF65-F5344CB8AC3E}">
        <p14:creationId xmlns:p14="http://schemas.microsoft.com/office/powerpoint/2010/main" val="377807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D734-3C59-4D73-92E2-A4F016CECF00}"/>
              </a:ext>
            </a:extLst>
          </p:cNvPr>
          <p:cNvSpPr>
            <a:spLocks noGrp="1"/>
          </p:cNvSpPr>
          <p:nvPr>
            <p:ph type="title"/>
          </p:nvPr>
        </p:nvSpPr>
        <p:spPr>
          <a:xfrm>
            <a:off x="838200" y="365125"/>
            <a:ext cx="10515600" cy="587912"/>
          </a:xfrm>
        </p:spPr>
        <p:txBody>
          <a:bodyPr>
            <a:normAutofit fontScale="90000"/>
          </a:bodyPr>
          <a:lstStyle/>
          <a:p>
            <a:r>
              <a:rPr lang="en-US" sz="4400" b="1" i="0" u="none" strike="noStrike" baseline="0" dirty="0">
                <a:latin typeface="SegoeUI,Bold"/>
              </a:rPr>
              <a:t>Deterministic Finite Automation (DFA)</a:t>
            </a:r>
            <a:br>
              <a:rPr lang="en-US" sz="4400" b="1" i="0" u="none" strike="noStrike" baseline="0" dirty="0">
                <a:latin typeface="SegoeUI,Bold"/>
              </a:rPr>
            </a:br>
            <a:endParaRPr lang="en-US" dirty="0"/>
          </a:p>
        </p:txBody>
      </p:sp>
      <p:sp>
        <p:nvSpPr>
          <p:cNvPr id="3" name="Text Placeholder 2">
            <a:extLst>
              <a:ext uri="{FF2B5EF4-FFF2-40B4-BE49-F238E27FC236}">
                <a16:creationId xmlns:a16="http://schemas.microsoft.com/office/drawing/2014/main" id="{E7F7BEC9-EED3-4B2D-AD8A-3BA5AE312AD8}"/>
              </a:ext>
            </a:extLst>
          </p:cNvPr>
          <p:cNvSpPr>
            <a:spLocks noGrp="1"/>
          </p:cNvSpPr>
          <p:nvPr>
            <p:ph type="body" idx="1"/>
          </p:nvPr>
        </p:nvSpPr>
        <p:spPr>
          <a:xfrm>
            <a:off x="838200" y="1378039"/>
            <a:ext cx="10515600" cy="4798924"/>
          </a:xfrm>
        </p:spPr>
        <p:txBody>
          <a:bodyPr/>
          <a:lstStyle/>
          <a:p>
            <a:pPr algn="l"/>
            <a:r>
              <a:rPr lang="en-US" sz="1800" b="1" i="0" u="none" strike="noStrike" baseline="0" dirty="0">
                <a:latin typeface="SegoeUI,Bold"/>
              </a:rPr>
              <a:t>Definition : </a:t>
            </a:r>
            <a:r>
              <a:rPr lang="en-US" sz="1800" b="0" i="0" u="none" strike="noStrike" baseline="0" dirty="0">
                <a:latin typeface="SegoeUI"/>
              </a:rPr>
              <a:t>It may be defined as the type of finite automation wherein, for every input symbol</a:t>
            </a:r>
          </a:p>
          <a:p>
            <a:pPr marL="114300" indent="0" algn="l">
              <a:buNone/>
            </a:pPr>
            <a:r>
              <a:rPr lang="en-US" sz="1800" b="0" i="0" u="none" strike="noStrike" baseline="0" dirty="0">
                <a:latin typeface="SegoeUI"/>
              </a:rPr>
              <a:t>we can determine the state to which the machine will move. It has a finite number of states that</a:t>
            </a:r>
          </a:p>
          <a:p>
            <a:pPr marL="114300" indent="0" algn="l">
              <a:buNone/>
            </a:pPr>
            <a:r>
              <a:rPr lang="en-US" sz="1800" b="0" i="0" u="none" strike="noStrike" baseline="0" dirty="0">
                <a:latin typeface="SegoeUI"/>
              </a:rPr>
              <a:t>is why the machine is called Deterministic Finite Automaton (DFA).</a:t>
            </a:r>
          </a:p>
          <a:p>
            <a:pPr algn="l"/>
            <a:r>
              <a:rPr lang="en-US" sz="1800" b="0" i="0" u="none" strike="noStrike" baseline="0" dirty="0">
                <a:latin typeface="SegoeUI"/>
              </a:rPr>
              <a:t>Mathematically, a DFA can be represented by a 5-tuple (Q, Σ, δ, q0, F),</a:t>
            </a:r>
          </a:p>
          <a:p>
            <a:pPr marL="114300" indent="0" algn="l">
              <a:buNone/>
            </a:pPr>
            <a:r>
              <a:rPr lang="en-US" sz="1800" b="0" i="0" u="none" strike="noStrike" baseline="0" dirty="0">
                <a:latin typeface="SegoeUI"/>
              </a:rPr>
              <a:t>Where,</a:t>
            </a:r>
          </a:p>
          <a:p>
            <a:pPr algn="l"/>
            <a:r>
              <a:rPr lang="en-US" sz="1800" b="0" i="0" u="none" strike="noStrike" baseline="0" dirty="0">
                <a:latin typeface="SegoeUI"/>
              </a:rPr>
              <a:t>Q : is a finite set of states.</a:t>
            </a:r>
          </a:p>
          <a:p>
            <a:pPr algn="l"/>
            <a:r>
              <a:rPr lang="en-US" sz="1800" b="0" i="0" u="none" strike="noStrike" baseline="0" dirty="0">
                <a:latin typeface="SegoeUI"/>
              </a:rPr>
              <a:t>Σ : is a finite set of symbols, called the alphabet of the automaton.</a:t>
            </a:r>
          </a:p>
          <a:p>
            <a:pPr algn="l"/>
            <a:r>
              <a:rPr lang="en-US" sz="1800" b="0" i="0" u="none" strike="noStrike" baseline="0" dirty="0">
                <a:latin typeface="SegoeUI"/>
              </a:rPr>
              <a:t>δ : is the transition function where δ: Q × Σ → Q.</a:t>
            </a:r>
          </a:p>
          <a:p>
            <a:pPr algn="l"/>
            <a:r>
              <a:rPr lang="en-US" sz="1800" b="0" i="0" u="none" strike="noStrike" baseline="0" dirty="0">
                <a:latin typeface="SegoeUI"/>
              </a:rPr>
              <a:t>q0 : is the initial state from where any input is processed (q0 </a:t>
            </a:r>
            <a:r>
              <a:rPr lang="en-US" sz="1800" b="0" i="0" u="none" strike="noStrike" baseline="0" dirty="0">
                <a:latin typeface="Cambria" panose="02040503050406030204" pitchFamily="18" charset="0"/>
              </a:rPr>
              <a:t>∈ </a:t>
            </a:r>
            <a:r>
              <a:rPr lang="en-US" sz="1800" b="0" i="0" u="none" strike="noStrike" baseline="0" dirty="0">
                <a:latin typeface="SegoeUI"/>
              </a:rPr>
              <a:t>Q).</a:t>
            </a:r>
          </a:p>
          <a:p>
            <a:pPr algn="l"/>
            <a:r>
              <a:rPr lang="en-US" sz="1800" b="0" i="0" u="none" strike="noStrike" baseline="0" dirty="0">
                <a:latin typeface="SegoeUI"/>
              </a:rPr>
              <a:t>F : is a set of final state/states of Q (F </a:t>
            </a:r>
            <a:r>
              <a:rPr lang="en-US" sz="1800" b="0" i="0" u="none" strike="noStrike" baseline="0" dirty="0">
                <a:latin typeface="Cambria" panose="02040503050406030204" pitchFamily="18" charset="0"/>
              </a:rPr>
              <a:t>⊆ </a:t>
            </a:r>
            <a:r>
              <a:rPr lang="en-US" sz="1800" b="0" i="0" u="none" strike="noStrike" baseline="0" dirty="0">
                <a:latin typeface="SegoeUI"/>
              </a:rPr>
              <a:t>Q).</a:t>
            </a:r>
            <a:endParaRPr lang="en-US" dirty="0"/>
          </a:p>
        </p:txBody>
      </p:sp>
    </p:spTree>
    <p:extLst>
      <p:ext uri="{BB962C8B-B14F-4D97-AF65-F5344CB8AC3E}">
        <p14:creationId xmlns:p14="http://schemas.microsoft.com/office/powerpoint/2010/main" val="100185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D912-046E-4979-BCED-3E5911EAD498}"/>
              </a:ext>
            </a:extLst>
          </p:cNvPr>
          <p:cNvSpPr>
            <a:spLocks noGrp="1"/>
          </p:cNvSpPr>
          <p:nvPr>
            <p:ph type="title"/>
          </p:nvPr>
        </p:nvSpPr>
        <p:spPr/>
        <p:txBody>
          <a:bodyPr/>
          <a:lstStyle/>
          <a:p>
            <a:r>
              <a:rPr lang="en-US" sz="4400" b="1" i="0" u="none" strike="noStrike" baseline="0" dirty="0">
                <a:latin typeface="SegoeUI,Bold"/>
              </a:rPr>
              <a:t>Deterministic Finite Automation (DFA)</a:t>
            </a:r>
            <a:br>
              <a:rPr lang="en-US" sz="4400" b="1" i="0" u="none" strike="noStrike" baseline="0" dirty="0">
                <a:latin typeface="SegoeUI,Bold"/>
              </a:rPr>
            </a:br>
            <a:endParaRPr lang="en-US" b="1" dirty="0"/>
          </a:p>
        </p:txBody>
      </p:sp>
      <p:sp>
        <p:nvSpPr>
          <p:cNvPr id="3" name="Text Placeholder 2">
            <a:extLst>
              <a:ext uri="{FF2B5EF4-FFF2-40B4-BE49-F238E27FC236}">
                <a16:creationId xmlns:a16="http://schemas.microsoft.com/office/drawing/2014/main" id="{608EF829-0F82-4638-8004-06508CA9E2EA}"/>
              </a:ext>
            </a:extLst>
          </p:cNvPr>
          <p:cNvSpPr>
            <a:spLocks noGrp="1"/>
          </p:cNvSpPr>
          <p:nvPr>
            <p:ph type="body" idx="1"/>
          </p:nvPr>
        </p:nvSpPr>
        <p:spPr/>
        <p:txBody>
          <a:bodyPr/>
          <a:lstStyle/>
          <a:p>
            <a:pPr algn="l"/>
            <a:r>
              <a:rPr lang="en-US" sz="1800" b="0" i="0" u="none" strike="noStrike" baseline="0" dirty="0">
                <a:latin typeface="SegoeUI"/>
              </a:rPr>
              <a:t>However, graphically a DFA can be represented by diagraphs called state diagrams</a:t>
            </a:r>
          </a:p>
          <a:p>
            <a:pPr marL="114300" indent="0" algn="l">
              <a:buNone/>
            </a:pPr>
            <a:r>
              <a:rPr lang="en-US" sz="1800" b="0" i="0" u="none" strike="noStrike" baseline="0" dirty="0">
                <a:latin typeface="SegoeUI"/>
              </a:rPr>
              <a:t>where ,</a:t>
            </a:r>
          </a:p>
          <a:p>
            <a:pPr algn="l"/>
            <a:r>
              <a:rPr lang="en-US" sz="1800" b="1" i="0" u="none" strike="noStrike" baseline="0" dirty="0">
                <a:latin typeface="SegoeUI"/>
              </a:rPr>
              <a:t>Vertices </a:t>
            </a:r>
            <a:r>
              <a:rPr lang="en-US" sz="1800" b="0" i="0" u="none" strike="noStrike" baseline="0" dirty="0">
                <a:latin typeface="SegoeUI"/>
              </a:rPr>
              <a:t>It represents states</a:t>
            </a:r>
          </a:p>
          <a:p>
            <a:pPr algn="l"/>
            <a:r>
              <a:rPr lang="en-US" sz="1800" b="1" i="0" u="none" strike="noStrike" baseline="0" dirty="0">
                <a:latin typeface="SegoeUI"/>
              </a:rPr>
              <a:t>Labeled arcs </a:t>
            </a:r>
            <a:r>
              <a:rPr lang="en-US" sz="1800" b="0" i="0" u="none" strike="noStrike" baseline="0" dirty="0">
                <a:latin typeface="SegoeUI"/>
              </a:rPr>
              <a:t>It represents transitions</a:t>
            </a:r>
          </a:p>
          <a:p>
            <a:pPr algn="l"/>
            <a:r>
              <a:rPr lang="en-US" sz="1800" b="1" i="0" u="none" strike="noStrike" baseline="0" dirty="0">
                <a:latin typeface="SegoeUI"/>
              </a:rPr>
              <a:t>Empty incoming arc </a:t>
            </a:r>
            <a:r>
              <a:rPr lang="en-US" sz="1800" b="0" i="0" u="none" strike="noStrike" baseline="0" dirty="0">
                <a:latin typeface="SegoeUI"/>
              </a:rPr>
              <a:t>It represents initial state</a:t>
            </a:r>
          </a:p>
          <a:p>
            <a:pPr algn="l"/>
            <a:r>
              <a:rPr lang="en-US" sz="1800" b="1" i="0" u="none" strike="noStrike" baseline="0" dirty="0">
                <a:latin typeface="SegoeUI"/>
              </a:rPr>
              <a:t>Double circle </a:t>
            </a:r>
            <a:r>
              <a:rPr lang="en-US" sz="1800" b="0" i="0" u="none" strike="noStrike" baseline="0" dirty="0">
                <a:latin typeface="SegoeUI"/>
              </a:rPr>
              <a:t>It represents final state</a:t>
            </a:r>
          </a:p>
          <a:p>
            <a:pPr algn="l"/>
            <a:r>
              <a:rPr lang="en-US" sz="1800" b="1" i="0" u="none" strike="noStrike" baseline="0" dirty="0">
                <a:latin typeface="SegoeUI,Bold"/>
              </a:rPr>
              <a:t>Example :</a:t>
            </a:r>
          </a:p>
          <a:p>
            <a:pPr algn="l"/>
            <a:r>
              <a:rPr lang="el-GR" sz="1800" b="0" i="0" u="none" strike="noStrike" baseline="0" dirty="0">
                <a:latin typeface="SegoeUI"/>
              </a:rPr>
              <a:t>Σ = {0, 1},</a:t>
            </a:r>
          </a:p>
          <a:p>
            <a:pPr algn="l"/>
            <a:r>
              <a:rPr lang="fr-FR" sz="1800" b="0" i="0" u="none" strike="noStrike" baseline="0" dirty="0">
                <a:latin typeface="SegoeUI"/>
              </a:rPr>
              <a:t>Q = {q0,q1,q2,q3,q4},</a:t>
            </a:r>
          </a:p>
          <a:p>
            <a:pPr algn="l"/>
            <a:r>
              <a:rPr lang="en-US" sz="1800" b="0" i="0" u="none" strike="noStrike" baseline="0" dirty="0">
                <a:latin typeface="SegoeUI"/>
              </a:rPr>
              <a:t>start state is q0 and final state is q4.</a:t>
            </a:r>
            <a:endParaRPr lang="en-US" dirty="0"/>
          </a:p>
        </p:txBody>
      </p:sp>
    </p:spTree>
    <p:extLst>
      <p:ext uri="{BB962C8B-B14F-4D97-AF65-F5344CB8AC3E}">
        <p14:creationId xmlns:p14="http://schemas.microsoft.com/office/powerpoint/2010/main" val="3609242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D028-EF88-4BEB-B012-2439F4D62D93}"/>
              </a:ext>
            </a:extLst>
          </p:cNvPr>
          <p:cNvSpPr>
            <a:spLocks noGrp="1"/>
          </p:cNvSpPr>
          <p:nvPr>
            <p:ph type="title"/>
          </p:nvPr>
        </p:nvSpPr>
        <p:spPr/>
        <p:txBody>
          <a:bodyPr/>
          <a:lstStyle/>
          <a:p>
            <a:r>
              <a:rPr lang="en-US" sz="4400" b="1" i="0" u="none" strike="noStrike" baseline="0" dirty="0">
                <a:latin typeface="SegoeUI,Bold"/>
              </a:rPr>
              <a:t>Deterministic Finite Automation (DFA)</a:t>
            </a:r>
            <a:br>
              <a:rPr lang="en-US" sz="4400" b="1" i="0" u="none" strike="noStrike" baseline="0" dirty="0">
                <a:latin typeface="SegoeUI,Bold"/>
              </a:rPr>
            </a:br>
            <a:endParaRPr lang="en-US" dirty="0"/>
          </a:p>
        </p:txBody>
      </p:sp>
      <p:sp>
        <p:nvSpPr>
          <p:cNvPr id="3" name="Text Placeholder 2">
            <a:extLst>
              <a:ext uri="{FF2B5EF4-FFF2-40B4-BE49-F238E27FC236}">
                <a16:creationId xmlns:a16="http://schemas.microsoft.com/office/drawing/2014/main" id="{4B1ACCEE-9FC2-44F1-9BAE-461E4F760680}"/>
              </a:ext>
            </a:extLst>
          </p:cNvPr>
          <p:cNvSpPr>
            <a:spLocks noGrp="1"/>
          </p:cNvSpPr>
          <p:nvPr>
            <p:ph type="body" idx="1"/>
          </p:nvPr>
        </p:nvSpPr>
        <p:spPr/>
        <p:txBody>
          <a:bodyPr/>
          <a:lstStyle/>
          <a:p>
            <a:pPr algn="l"/>
            <a:r>
              <a:rPr lang="en-US" sz="1800" b="0" i="0" u="none" strike="noStrike" baseline="0" dirty="0">
                <a:latin typeface="SegoeUI"/>
              </a:rPr>
              <a:t>The following are the rules for transition.</a:t>
            </a:r>
          </a:p>
          <a:p>
            <a:pPr marL="114300" indent="0" algn="l">
              <a:buNone/>
            </a:pPr>
            <a:r>
              <a:rPr lang="en-US" sz="1800" b="0" i="0" u="none" strike="noStrike" baseline="0" dirty="0">
                <a:latin typeface="SegoeUI"/>
              </a:rPr>
              <a:t>1. from state q0 and with input a go to state q1</a:t>
            </a:r>
          </a:p>
          <a:p>
            <a:pPr marL="114300" indent="0" algn="l">
              <a:buNone/>
            </a:pPr>
            <a:r>
              <a:rPr lang="en-US" sz="1800" b="0" i="0" u="none" strike="noStrike" baseline="0" dirty="0">
                <a:latin typeface="SegoeUI"/>
              </a:rPr>
              <a:t>2. from state q1 and with input b go to state q2</a:t>
            </a:r>
          </a:p>
          <a:p>
            <a:pPr marL="114300" indent="0" algn="l">
              <a:buNone/>
            </a:pPr>
            <a:r>
              <a:rPr lang="en-US" sz="1800" b="0" i="0" u="none" strike="noStrike" baseline="0" dirty="0">
                <a:latin typeface="SegoeUI"/>
              </a:rPr>
              <a:t>3. from state q1 and with input c go to state q3</a:t>
            </a:r>
          </a:p>
          <a:p>
            <a:pPr marL="114300" indent="0" algn="l">
              <a:buNone/>
            </a:pPr>
            <a:r>
              <a:rPr lang="en-US" sz="1800" b="0" i="0" u="none" strike="noStrike" baseline="0" dirty="0">
                <a:latin typeface="SegoeUI"/>
              </a:rPr>
              <a:t>4. from state q2 and with input b go to state q4</a:t>
            </a:r>
          </a:p>
          <a:p>
            <a:pPr marL="114300" indent="0" algn="l">
              <a:buNone/>
            </a:pPr>
            <a:r>
              <a:rPr lang="en-US" sz="1800" b="0" i="0" u="none" strike="noStrike" baseline="0" dirty="0">
                <a:latin typeface="SegoeUI"/>
              </a:rPr>
              <a:t>5. from state q3 and with input b go to state q4</a:t>
            </a:r>
          </a:p>
          <a:p>
            <a:pPr marL="114300" indent="0" algn="l">
              <a:buNone/>
            </a:pPr>
            <a:endParaRPr lang="en-US" dirty="0"/>
          </a:p>
        </p:txBody>
      </p:sp>
      <p:pic>
        <p:nvPicPr>
          <p:cNvPr id="5" name="Picture 4">
            <a:extLst>
              <a:ext uri="{FF2B5EF4-FFF2-40B4-BE49-F238E27FC236}">
                <a16:creationId xmlns:a16="http://schemas.microsoft.com/office/drawing/2014/main" id="{AE8E74EA-C96E-4EFA-A84C-E7970B9CEB7C}"/>
              </a:ext>
            </a:extLst>
          </p:cNvPr>
          <p:cNvPicPr>
            <a:picLocks noChangeAspect="1"/>
          </p:cNvPicPr>
          <p:nvPr/>
        </p:nvPicPr>
        <p:blipFill>
          <a:blip r:embed="rId2"/>
          <a:stretch>
            <a:fillRect/>
          </a:stretch>
        </p:blipFill>
        <p:spPr>
          <a:xfrm>
            <a:off x="2077791" y="4442359"/>
            <a:ext cx="2607398" cy="1869541"/>
          </a:xfrm>
          <a:prstGeom prst="rect">
            <a:avLst/>
          </a:prstGeom>
        </p:spPr>
      </p:pic>
    </p:spTree>
    <p:extLst>
      <p:ext uri="{BB962C8B-B14F-4D97-AF65-F5344CB8AC3E}">
        <p14:creationId xmlns:p14="http://schemas.microsoft.com/office/powerpoint/2010/main" val="493137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FCB5-5E34-43C5-87D3-C6316D85F8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85A6D6-D218-4E56-AD77-303B9E43F871}"/>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617DB983-0482-46FC-8209-EAD61D2EE335}"/>
              </a:ext>
            </a:extLst>
          </p:cNvPr>
          <p:cNvPicPr>
            <a:picLocks noChangeAspect="1"/>
          </p:cNvPicPr>
          <p:nvPr/>
        </p:nvPicPr>
        <p:blipFill>
          <a:blip r:embed="rId2"/>
          <a:stretch>
            <a:fillRect/>
          </a:stretch>
        </p:blipFill>
        <p:spPr>
          <a:xfrm>
            <a:off x="1532586" y="1094705"/>
            <a:ext cx="8659560" cy="4880422"/>
          </a:xfrm>
          <a:prstGeom prst="rect">
            <a:avLst/>
          </a:prstGeom>
        </p:spPr>
      </p:pic>
    </p:spTree>
    <p:extLst>
      <p:ext uri="{BB962C8B-B14F-4D97-AF65-F5344CB8AC3E}">
        <p14:creationId xmlns:p14="http://schemas.microsoft.com/office/powerpoint/2010/main" val="1019254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dirty="0">
                <a:solidFill>
                  <a:srgbClr val="FF0066"/>
                </a:solidFill>
              </a:rPr>
              <a:t>Approaches of Tokenization (Imp)</a:t>
            </a:r>
            <a:endParaRPr b="1" dirty="0"/>
          </a:p>
        </p:txBody>
      </p:sp>
      <p:pic>
        <p:nvPicPr>
          <p:cNvPr id="126" name="Google Shape;126;p8"/>
          <p:cNvPicPr preferRelativeResize="0">
            <a:picLocks noGrp="1"/>
          </p:cNvPicPr>
          <p:nvPr>
            <p:ph type="body" idx="1"/>
          </p:nvPr>
        </p:nvPicPr>
        <p:blipFill rotWithShape="1">
          <a:blip r:embed="rId3">
            <a:alphaModFix/>
          </a:blip>
          <a:srcRect/>
          <a:stretch/>
        </p:blipFill>
        <p:spPr>
          <a:xfrm>
            <a:off x="7852636" y="1308583"/>
            <a:ext cx="3400580" cy="5312270"/>
          </a:xfrm>
          <a:prstGeom prst="rect">
            <a:avLst/>
          </a:prstGeom>
          <a:noFill/>
          <a:ln>
            <a:noFill/>
          </a:ln>
        </p:spPr>
      </p:pic>
      <p:sp>
        <p:nvSpPr>
          <p:cNvPr id="127" name="Google Shape;127;p8"/>
          <p:cNvSpPr txBox="1"/>
          <p:nvPr/>
        </p:nvSpPr>
        <p:spPr>
          <a:xfrm>
            <a:off x="938784" y="1789049"/>
            <a:ext cx="5306568" cy="4351338"/>
          </a:xfrm>
          <a:prstGeom prst="rect">
            <a:avLst/>
          </a:prstGeom>
          <a:noFill/>
          <a:ln>
            <a:noFill/>
          </a:ln>
        </p:spPr>
        <p:txBody>
          <a:bodyPr spcFirstLastPara="1" wrap="square" lIns="91425" tIns="45700" rIns="91425" bIns="45700" anchor="t" anchorCtr="0">
            <a:normAutofit/>
          </a:bodyPr>
          <a:lstStyle/>
          <a:p>
            <a:pPr marL="514350" marR="0" lvl="0" indent="-514350" algn="l" rtl="0">
              <a:lnSpc>
                <a:spcPct val="90000"/>
              </a:lnSpc>
              <a:spcBef>
                <a:spcPts val="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White space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Dictionary based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Rule based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Penn Tree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Spacy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Moses tokenization</a:t>
            </a:r>
            <a:endParaRPr/>
          </a:p>
          <a:p>
            <a:pPr marL="514350" marR="0" lvl="0" indent="-514350" algn="l" rtl="0">
              <a:lnSpc>
                <a:spcPct val="90000"/>
              </a:lnSpc>
              <a:spcBef>
                <a:spcPts val="1000"/>
              </a:spcBef>
              <a:spcAft>
                <a:spcPts val="0"/>
              </a:spcAft>
              <a:buClr>
                <a:schemeClr val="dk1"/>
              </a:buClr>
              <a:buSzPts val="2800"/>
              <a:buFont typeface="Arial"/>
              <a:buAutoNum type="arabicPeriod"/>
            </a:pPr>
            <a:r>
              <a:rPr lang="en-US" sz="2800" b="0" i="0" u="none" strike="noStrike" cap="none">
                <a:solidFill>
                  <a:schemeClr val="dk1"/>
                </a:solidFill>
                <a:latin typeface="Calibri"/>
                <a:ea typeface="Calibri"/>
                <a:cs typeface="Calibri"/>
                <a:sym typeface="Calibri"/>
              </a:rPr>
              <a:t>Subword tokenization </a:t>
            </a:r>
            <a:endParaRPr/>
          </a:p>
          <a:p>
            <a:pPr marL="0" marR="0" lvl="0" indent="0" algn="l"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                </a:t>
            </a:r>
            <a:endParaRPr/>
          </a:p>
          <a:p>
            <a:pPr marL="514350" marR="0" lvl="0" indent="-33655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7084-C4BE-4C72-93C5-95406C18D5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B1CD710-A0C1-4651-9C9B-C6A83645DB4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3B57EC72-6030-42CB-93D1-50AD8071B13A}"/>
              </a:ext>
            </a:extLst>
          </p:cNvPr>
          <p:cNvPicPr>
            <a:picLocks noChangeAspect="1"/>
          </p:cNvPicPr>
          <p:nvPr/>
        </p:nvPicPr>
        <p:blipFill>
          <a:blip r:embed="rId2"/>
          <a:stretch>
            <a:fillRect/>
          </a:stretch>
        </p:blipFill>
        <p:spPr>
          <a:xfrm>
            <a:off x="1352282" y="1476102"/>
            <a:ext cx="8154144" cy="4669272"/>
          </a:xfrm>
          <a:prstGeom prst="rect">
            <a:avLst/>
          </a:prstGeom>
        </p:spPr>
      </p:pic>
    </p:spTree>
    <p:extLst>
      <p:ext uri="{BB962C8B-B14F-4D97-AF65-F5344CB8AC3E}">
        <p14:creationId xmlns:p14="http://schemas.microsoft.com/office/powerpoint/2010/main" val="1951342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E40F-6AB9-48DA-B393-C432A8D9894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4B753B-D02A-4EE1-91A6-4E38D81102B2}"/>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D303889-96EC-4DC0-B076-58B9BBD1A2CA}"/>
              </a:ext>
            </a:extLst>
          </p:cNvPr>
          <p:cNvPicPr>
            <a:picLocks noChangeAspect="1"/>
          </p:cNvPicPr>
          <p:nvPr/>
        </p:nvPicPr>
        <p:blipFill>
          <a:blip r:embed="rId2"/>
          <a:stretch>
            <a:fillRect/>
          </a:stretch>
        </p:blipFill>
        <p:spPr>
          <a:xfrm>
            <a:off x="1120462" y="681037"/>
            <a:ext cx="9762186" cy="5689605"/>
          </a:xfrm>
          <a:prstGeom prst="rect">
            <a:avLst/>
          </a:prstGeom>
        </p:spPr>
      </p:pic>
    </p:spTree>
    <p:extLst>
      <p:ext uri="{BB962C8B-B14F-4D97-AF65-F5344CB8AC3E}">
        <p14:creationId xmlns:p14="http://schemas.microsoft.com/office/powerpoint/2010/main" val="1317288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CED1-58FC-44F8-88B3-30F82B8B1DF5}"/>
              </a:ext>
            </a:extLst>
          </p:cNvPr>
          <p:cNvSpPr>
            <a:spLocks noGrp="1"/>
          </p:cNvSpPr>
          <p:nvPr>
            <p:ph type="title"/>
          </p:nvPr>
        </p:nvSpPr>
        <p:spPr>
          <a:xfrm>
            <a:off x="838200" y="365125"/>
            <a:ext cx="10515600" cy="433365"/>
          </a:xfrm>
        </p:spPr>
        <p:txBody>
          <a:bodyPr>
            <a:normAutofit fontScale="90000"/>
          </a:bodyPr>
          <a:lstStyle/>
          <a:p>
            <a:r>
              <a:rPr lang="en-US" sz="3200" b="1" i="0" u="none" strike="noStrike" baseline="0" dirty="0">
                <a:latin typeface="SegoeUI,Bold"/>
              </a:rPr>
              <a:t>Non-deterministic Finite Automation (NDFA)</a:t>
            </a:r>
            <a:endParaRPr lang="en-US" sz="6600" dirty="0"/>
          </a:p>
        </p:txBody>
      </p:sp>
      <p:sp>
        <p:nvSpPr>
          <p:cNvPr id="3" name="Text Placeholder 2">
            <a:extLst>
              <a:ext uri="{FF2B5EF4-FFF2-40B4-BE49-F238E27FC236}">
                <a16:creationId xmlns:a16="http://schemas.microsoft.com/office/drawing/2014/main" id="{8B98D47E-8E13-4436-8672-4B46D4DC1E8A}"/>
              </a:ext>
            </a:extLst>
          </p:cNvPr>
          <p:cNvSpPr>
            <a:spLocks noGrp="1"/>
          </p:cNvSpPr>
          <p:nvPr>
            <p:ph type="body" idx="1"/>
          </p:nvPr>
        </p:nvSpPr>
        <p:spPr>
          <a:xfrm>
            <a:off x="838200" y="965915"/>
            <a:ext cx="10515600" cy="5211048"/>
          </a:xfrm>
        </p:spPr>
        <p:txBody>
          <a:bodyPr/>
          <a:lstStyle/>
          <a:p>
            <a:pPr algn="just"/>
            <a:r>
              <a:rPr lang="en-US" sz="1800" b="1" i="0" u="none" strike="noStrike" baseline="0" dirty="0">
                <a:latin typeface="SegoeUI,Bold"/>
              </a:rPr>
              <a:t>Definition : </a:t>
            </a:r>
            <a:r>
              <a:rPr lang="en-US" sz="1800" b="0" i="0" u="none" strike="noStrike" baseline="0" dirty="0">
                <a:latin typeface="SegoeUI"/>
              </a:rPr>
              <a:t>Non-deterministic Finite Automation is defined as the type of finite automation</a:t>
            </a:r>
          </a:p>
          <a:p>
            <a:pPr marL="114300" indent="0" algn="just">
              <a:buNone/>
            </a:pPr>
            <a:r>
              <a:rPr lang="en-US" sz="1800" b="0" i="0" u="none" strike="noStrike" baseline="0" dirty="0">
                <a:latin typeface="SegoeUI"/>
              </a:rPr>
              <a:t>where for each input symbol we cannot determine the state to which the machine will move</a:t>
            </a:r>
          </a:p>
          <a:p>
            <a:pPr marL="114300" indent="0" algn="just">
              <a:buNone/>
            </a:pPr>
            <a:r>
              <a:rPr lang="en-US" sz="1800" b="0" i="0" u="none" strike="noStrike" baseline="0" dirty="0">
                <a:latin typeface="SegoeUI"/>
              </a:rPr>
              <a:t>i.e., the machine can move to any combination of the states. </a:t>
            </a:r>
          </a:p>
          <a:p>
            <a:pPr>
              <a:lnSpc>
                <a:spcPct val="150000"/>
              </a:lnSpc>
            </a:pPr>
            <a:r>
              <a:rPr lang="en-US" sz="1800" dirty="0">
                <a:latin typeface="SegoeUI"/>
              </a:rPr>
              <a:t>I</a:t>
            </a:r>
            <a:r>
              <a:rPr lang="en-US" sz="1800" b="0" i="0" u="none" strike="noStrike" baseline="0" dirty="0">
                <a:latin typeface="SegoeUI"/>
              </a:rPr>
              <a:t>t means for each state there can be more than one transition on a given symbol, each lead to a different state. It has a finite number of states due to this the machine is called Non-deterministic Finite Automation.</a:t>
            </a:r>
          </a:p>
          <a:p>
            <a:pPr marL="114300" indent="0" algn="l">
              <a:buNone/>
            </a:pPr>
            <a:r>
              <a:rPr lang="en-US" sz="1800" b="1" i="0" u="none" strike="noStrike" baseline="0" dirty="0">
                <a:latin typeface="SegoeUI"/>
              </a:rPr>
              <a:t>Mathematically, NDFA can be given by a 5-tuple (Q, Σ, δ, q0, F),</a:t>
            </a:r>
          </a:p>
          <a:p>
            <a:pPr algn="l"/>
            <a:r>
              <a:rPr lang="en-US" sz="1800" b="0" i="0" u="none" strike="noStrike" baseline="0" dirty="0">
                <a:latin typeface="SegoeUI"/>
              </a:rPr>
              <a:t>Where,</a:t>
            </a:r>
          </a:p>
          <a:p>
            <a:pPr marL="114300" indent="0" algn="l">
              <a:buNone/>
            </a:pPr>
            <a:r>
              <a:rPr lang="en-US" sz="1800" b="0" i="0" u="none" strike="noStrike" baseline="0" dirty="0">
                <a:latin typeface="SegoeUI"/>
              </a:rPr>
              <a:t>Q : is a finite set of states.</a:t>
            </a:r>
          </a:p>
          <a:p>
            <a:pPr marL="114300" indent="0" algn="l">
              <a:buNone/>
            </a:pPr>
            <a:r>
              <a:rPr lang="en-US" sz="1800" b="0" i="0" u="none" strike="noStrike" baseline="0" dirty="0">
                <a:latin typeface="SegoeUI"/>
              </a:rPr>
              <a:t>Σ : is a finite set of symbols, called the alphabet of the automaton.</a:t>
            </a:r>
          </a:p>
          <a:p>
            <a:pPr marL="114300" indent="0" algn="l">
              <a:buNone/>
            </a:pPr>
            <a:r>
              <a:rPr lang="en-US" sz="1800" b="0" i="0" u="none" strike="noStrike" baseline="0" dirty="0">
                <a:latin typeface="SegoeUI"/>
              </a:rPr>
              <a:t>δ : is the transition function where δ: Q × Σ → 2 Q.</a:t>
            </a:r>
          </a:p>
          <a:p>
            <a:pPr marL="114300" indent="0" algn="l">
              <a:buNone/>
            </a:pPr>
            <a:r>
              <a:rPr lang="en-US" sz="1800" b="0" i="0" u="none" strike="noStrike" baseline="0" dirty="0">
                <a:latin typeface="SegoeUI"/>
              </a:rPr>
              <a:t>q0 : is the initial state from where any input is processed (q0 </a:t>
            </a:r>
            <a:r>
              <a:rPr lang="en-US" sz="1800" b="0" i="0" u="none" strike="noStrike" baseline="0" dirty="0">
                <a:latin typeface="Cambria" panose="02040503050406030204" pitchFamily="18" charset="0"/>
              </a:rPr>
              <a:t>∈ </a:t>
            </a:r>
            <a:r>
              <a:rPr lang="en-US" sz="1800" b="0" i="0" u="none" strike="noStrike" baseline="0" dirty="0">
                <a:latin typeface="SegoeUI"/>
              </a:rPr>
              <a:t>Q).</a:t>
            </a:r>
          </a:p>
          <a:p>
            <a:pPr marL="114300" indent="0" algn="l">
              <a:buNone/>
            </a:pPr>
            <a:r>
              <a:rPr lang="en-US" sz="1800" b="0" i="0" u="none" strike="noStrike" baseline="0" dirty="0">
                <a:latin typeface="SegoeUI"/>
              </a:rPr>
              <a:t>F : is a set of final state/states of Q (F </a:t>
            </a:r>
            <a:r>
              <a:rPr lang="en-US" sz="1800" b="0" i="0" u="none" strike="noStrike" baseline="0" dirty="0">
                <a:latin typeface="Cambria" panose="02040503050406030204" pitchFamily="18" charset="0"/>
              </a:rPr>
              <a:t>⊆ </a:t>
            </a:r>
            <a:r>
              <a:rPr lang="en-US" sz="1800" b="0" i="0" u="none" strike="noStrike" baseline="0" dirty="0">
                <a:latin typeface="SegoeUI"/>
              </a:rPr>
              <a:t>Q)</a:t>
            </a:r>
            <a:endParaRPr lang="en-US" dirty="0"/>
          </a:p>
        </p:txBody>
      </p:sp>
    </p:spTree>
    <p:extLst>
      <p:ext uri="{BB962C8B-B14F-4D97-AF65-F5344CB8AC3E}">
        <p14:creationId xmlns:p14="http://schemas.microsoft.com/office/powerpoint/2010/main" val="3818953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C171-5706-4DD9-869A-C7D2373E7391}"/>
              </a:ext>
            </a:extLst>
          </p:cNvPr>
          <p:cNvSpPr>
            <a:spLocks noGrp="1"/>
          </p:cNvSpPr>
          <p:nvPr>
            <p:ph type="title"/>
          </p:nvPr>
        </p:nvSpPr>
        <p:spPr>
          <a:xfrm>
            <a:off x="838200" y="365125"/>
            <a:ext cx="10515600" cy="665185"/>
          </a:xfrm>
        </p:spPr>
        <p:txBody>
          <a:bodyPr>
            <a:normAutofit fontScale="90000"/>
          </a:bodyPr>
          <a:lstStyle/>
          <a:p>
            <a:r>
              <a:rPr lang="en-US" sz="4400" b="1" i="0" u="none" strike="noStrike" baseline="0" dirty="0">
                <a:latin typeface="SegoeUI,Bold"/>
              </a:rPr>
              <a:t>Non-deterministic Finite Automation (NDFA)</a:t>
            </a:r>
            <a:endParaRPr lang="en-US" dirty="0"/>
          </a:p>
        </p:txBody>
      </p:sp>
      <p:sp>
        <p:nvSpPr>
          <p:cNvPr id="3" name="Text Placeholder 2">
            <a:extLst>
              <a:ext uri="{FF2B5EF4-FFF2-40B4-BE49-F238E27FC236}">
                <a16:creationId xmlns:a16="http://schemas.microsoft.com/office/drawing/2014/main" id="{D1C0848E-2549-427A-B4D0-03B89363DB50}"/>
              </a:ext>
            </a:extLst>
          </p:cNvPr>
          <p:cNvSpPr>
            <a:spLocks noGrp="1"/>
          </p:cNvSpPr>
          <p:nvPr>
            <p:ph type="body" idx="1"/>
          </p:nvPr>
        </p:nvSpPr>
        <p:spPr>
          <a:xfrm>
            <a:off x="838200" y="1120462"/>
            <a:ext cx="10515600" cy="5056501"/>
          </a:xfrm>
        </p:spPr>
        <p:txBody>
          <a:bodyPr/>
          <a:lstStyle/>
          <a:p>
            <a:pPr algn="l"/>
            <a:r>
              <a:rPr lang="en-US" sz="1800" b="0" i="0" u="none" strike="noStrike" baseline="0" dirty="0">
                <a:latin typeface="SegoeUI"/>
              </a:rPr>
              <a:t>Graphically the NDFA is represented same as DFA. Consider the same example of DFA.</a:t>
            </a:r>
          </a:p>
          <a:p>
            <a:pPr marL="114300" indent="0" algn="l">
              <a:buNone/>
            </a:pPr>
            <a:r>
              <a:rPr lang="en-US" sz="1800" b="0" i="0" u="none" strike="noStrike" baseline="0" dirty="0">
                <a:latin typeface="SegoeUI"/>
              </a:rPr>
              <a:t>There are two possible transitions from state q0 input symbol </a:t>
            </a:r>
            <a:r>
              <a:rPr lang="en-US" sz="1800" b="0" i="1" u="none" strike="noStrike" baseline="0" dirty="0">
                <a:latin typeface="SegoeUI,Italic"/>
              </a:rPr>
              <a:t>a. </a:t>
            </a:r>
            <a:r>
              <a:rPr lang="en-US" sz="1800" b="0" i="0" u="none" strike="noStrike" baseline="0" dirty="0">
                <a:latin typeface="SegoeUI"/>
              </a:rPr>
              <a:t>The transition diagram</a:t>
            </a:r>
          </a:p>
          <a:p>
            <a:pPr marL="114300" indent="0" algn="l">
              <a:buNone/>
            </a:pPr>
            <a:r>
              <a:rPr lang="en-US" sz="1800" b="0" i="0" u="none" strike="noStrike" baseline="0" dirty="0">
                <a:latin typeface="SegoeUI"/>
              </a:rPr>
              <a:t>for NDFA is as shown in Fig.</a:t>
            </a:r>
          </a:p>
          <a:p>
            <a:pPr marL="114300" indent="0" algn="l">
              <a:buNone/>
            </a:pPr>
            <a:endParaRPr lang="en-US" dirty="0"/>
          </a:p>
        </p:txBody>
      </p:sp>
      <p:pic>
        <p:nvPicPr>
          <p:cNvPr id="5" name="Picture 4">
            <a:extLst>
              <a:ext uri="{FF2B5EF4-FFF2-40B4-BE49-F238E27FC236}">
                <a16:creationId xmlns:a16="http://schemas.microsoft.com/office/drawing/2014/main" id="{D935A5F7-4860-4AAE-917E-4E35AC7B01B5}"/>
              </a:ext>
            </a:extLst>
          </p:cNvPr>
          <p:cNvPicPr>
            <a:picLocks noChangeAspect="1"/>
          </p:cNvPicPr>
          <p:nvPr/>
        </p:nvPicPr>
        <p:blipFill>
          <a:blip r:embed="rId2"/>
          <a:stretch>
            <a:fillRect/>
          </a:stretch>
        </p:blipFill>
        <p:spPr>
          <a:xfrm>
            <a:off x="1973102" y="2636757"/>
            <a:ext cx="6880634" cy="3748135"/>
          </a:xfrm>
          <a:prstGeom prst="rect">
            <a:avLst/>
          </a:prstGeom>
        </p:spPr>
      </p:pic>
    </p:spTree>
    <p:extLst>
      <p:ext uri="{BB962C8B-B14F-4D97-AF65-F5344CB8AC3E}">
        <p14:creationId xmlns:p14="http://schemas.microsoft.com/office/powerpoint/2010/main" val="25224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BD14-20D1-441F-941C-FCD20CC87C7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B16D62-CA74-4AF6-A5E7-E3BC761B6E70}"/>
              </a:ext>
            </a:extLst>
          </p:cNvPr>
          <p:cNvPicPr>
            <a:picLocks noChangeAspect="1"/>
          </p:cNvPicPr>
          <p:nvPr/>
        </p:nvPicPr>
        <p:blipFill>
          <a:blip r:embed="rId2"/>
          <a:stretch>
            <a:fillRect/>
          </a:stretch>
        </p:blipFill>
        <p:spPr>
          <a:xfrm>
            <a:off x="967810" y="261879"/>
            <a:ext cx="3010320" cy="2896004"/>
          </a:xfrm>
          <a:prstGeom prst="rect">
            <a:avLst/>
          </a:prstGeom>
        </p:spPr>
      </p:pic>
      <p:pic>
        <p:nvPicPr>
          <p:cNvPr id="7" name="Picture 6">
            <a:extLst>
              <a:ext uri="{FF2B5EF4-FFF2-40B4-BE49-F238E27FC236}">
                <a16:creationId xmlns:a16="http://schemas.microsoft.com/office/drawing/2014/main" id="{4A5E6690-3844-4A04-907C-B72F6F2039B6}"/>
              </a:ext>
            </a:extLst>
          </p:cNvPr>
          <p:cNvPicPr>
            <a:picLocks noChangeAspect="1"/>
          </p:cNvPicPr>
          <p:nvPr/>
        </p:nvPicPr>
        <p:blipFill>
          <a:blip r:embed="rId3"/>
          <a:stretch>
            <a:fillRect/>
          </a:stretch>
        </p:blipFill>
        <p:spPr>
          <a:xfrm>
            <a:off x="5773796" y="261879"/>
            <a:ext cx="3219950" cy="3048600"/>
          </a:xfrm>
          <a:prstGeom prst="rect">
            <a:avLst/>
          </a:prstGeom>
        </p:spPr>
      </p:pic>
      <p:pic>
        <p:nvPicPr>
          <p:cNvPr id="9" name="Picture 8">
            <a:extLst>
              <a:ext uri="{FF2B5EF4-FFF2-40B4-BE49-F238E27FC236}">
                <a16:creationId xmlns:a16="http://schemas.microsoft.com/office/drawing/2014/main" id="{714B963F-F2E9-4F37-9952-7DD88BAD421F}"/>
              </a:ext>
            </a:extLst>
          </p:cNvPr>
          <p:cNvPicPr>
            <a:picLocks noChangeAspect="1"/>
          </p:cNvPicPr>
          <p:nvPr/>
        </p:nvPicPr>
        <p:blipFill>
          <a:blip r:embed="rId4"/>
          <a:stretch>
            <a:fillRect/>
          </a:stretch>
        </p:blipFill>
        <p:spPr>
          <a:xfrm>
            <a:off x="967810" y="3780619"/>
            <a:ext cx="3010320" cy="2496064"/>
          </a:xfrm>
          <a:prstGeom prst="rect">
            <a:avLst/>
          </a:prstGeom>
        </p:spPr>
      </p:pic>
      <p:pic>
        <p:nvPicPr>
          <p:cNvPr id="11" name="Picture 10">
            <a:extLst>
              <a:ext uri="{FF2B5EF4-FFF2-40B4-BE49-F238E27FC236}">
                <a16:creationId xmlns:a16="http://schemas.microsoft.com/office/drawing/2014/main" id="{520226F7-B4D6-4B13-A50E-38004F971150}"/>
              </a:ext>
            </a:extLst>
          </p:cNvPr>
          <p:cNvPicPr>
            <a:picLocks noChangeAspect="1"/>
          </p:cNvPicPr>
          <p:nvPr/>
        </p:nvPicPr>
        <p:blipFill>
          <a:blip r:embed="rId5"/>
          <a:stretch>
            <a:fillRect/>
          </a:stretch>
        </p:blipFill>
        <p:spPr>
          <a:xfrm>
            <a:off x="5092922" y="3780619"/>
            <a:ext cx="3133955" cy="2457793"/>
          </a:xfrm>
          <a:prstGeom prst="rect">
            <a:avLst/>
          </a:prstGeom>
        </p:spPr>
      </p:pic>
      <p:pic>
        <p:nvPicPr>
          <p:cNvPr id="15" name="Picture 14">
            <a:extLst>
              <a:ext uri="{FF2B5EF4-FFF2-40B4-BE49-F238E27FC236}">
                <a16:creationId xmlns:a16="http://schemas.microsoft.com/office/drawing/2014/main" id="{AB73C6DE-1BC8-4AEF-96E7-A766F82E6ABA}"/>
              </a:ext>
            </a:extLst>
          </p:cNvPr>
          <p:cNvPicPr>
            <a:picLocks noChangeAspect="1"/>
          </p:cNvPicPr>
          <p:nvPr/>
        </p:nvPicPr>
        <p:blipFill>
          <a:blip r:embed="rId6"/>
          <a:stretch>
            <a:fillRect/>
          </a:stretch>
        </p:blipFill>
        <p:spPr>
          <a:xfrm>
            <a:off x="8497146" y="4304566"/>
            <a:ext cx="2571287" cy="1181833"/>
          </a:xfrm>
          <a:prstGeom prst="rect">
            <a:avLst/>
          </a:prstGeom>
        </p:spPr>
      </p:pic>
    </p:spTree>
    <p:extLst>
      <p:ext uri="{BB962C8B-B14F-4D97-AF65-F5344CB8AC3E}">
        <p14:creationId xmlns:p14="http://schemas.microsoft.com/office/powerpoint/2010/main" val="1241067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DFE1-A197-4209-96EC-40B52078A22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FE533F-A260-4787-88CA-306FA9A33639}"/>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32DEA934-BDD2-4AD0-B12D-B9536658476D}"/>
              </a:ext>
            </a:extLst>
          </p:cNvPr>
          <p:cNvPicPr>
            <a:picLocks noChangeAspect="1"/>
          </p:cNvPicPr>
          <p:nvPr/>
        </p:nvPicPr>
        <p:blipFill>
          <a:blip r:embed="rId2"/>
          <a:stretch>
            <a:fillRect/>
          </a:stretch>
        </p:blipFill>
        <p:spPr>
          <a:xfrm>
            <a:off x="1184857" y="1260586"/>
            <a:ext cx="9821692" cy="4657992"/>
          </a:xfrm>
          <a:prstGeom prst="rect">
            <a:avLst/>
          </a:prstGeom>
        </p:spPr>
      </p:pic>
    </p:spTree>
    <p:extLst>
      <p:ext uri="{BB962C8B-B14F-4D97-AF65-F5344CB8AC3E}">
        <p14:creationId xmlns:p14="http://schemas.microsoft.com/office/powerpoint/2010/main" val="1393323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6BE-F1F3-4D9B-85C0-2FAA02E36A0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D8178C-33F0-4F5D-A152-BE785523DCDC}"/>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6F724108-4D2A-4B60-836F-E5E5DB9836CA}"/>
              </a:ext>
            </a:extLst>
          </p:cNvPr>
          <p:cNvPicPr>
            <a:picLocks noChangeAspect="1"/>
          </p:cNvPicPr>
          <p:nvPr/>
        </p:nvPicPr>
        <p:blipFill>
          <a:blip r:embed="rId2"/>
          <a:stretch>
            <a:fillRect/>
          </a:stretch>
        </p:blipFill>
        <p:spPr>
          <a:xfrm>
            <a:off x="1544883" y="785611"/>
            <a:ext cx="9273371" cy="5267459"/>
          </a:xfrm>
          <a:prstGeom prst="rect">
            <a:avLst/>
          </a:prstGeom>
        </p:spPr>
      </p:pic>
    </p:spTree>
    <p:extLst>
      <p:ext uri="{BB962C8B-B14F-4D97-AF65-F5344CB8AC3E}">
        <p14:creationId xmlns:p14="http://schemas.microsoft.com/office/powerpoint/2010/main" val="1052424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0A7D-7D08-4169-BB4F-E95080E57035}"/>
              </a:ext>
            </a:extLst>
          </p:cNvPr>
          <p:cNvSpPr>
            <a:spLocks noGrp="1"/>
          </p:cNvSpPr>
          <p:nvPr>
            <p:ph type="title"/>
          </p:nvPr>
        </p:nvSpPr>
        <p:spPr>
          <a:xfrm>
            <a:off x="838200" y="365126"/>
            <a:ext cx="10515600" cy="858368"/>
          </a:xfrm>
        </p:spPr>
        <p:txBody>
          <a:bodyPr/>
          <a:lstStyle/>
          <a:p>
            <a:r>
              <a:rPr lang="en-US" dirty="0"/>
              <a:t>Finite State Transducer</a:t>
            </a:r>
          </a:p>
        </p:txBody>
      </p:sp>
      <p:sp>
        <p:nvSpPr>
          <p:cNvPr id="3" name="Text Placeholder 2">
            <a:extLst>
              <a:ext uri="{FF2B5EF4-FFF2-40B4-BE49-F238E27FC236}">
                <a16:creationId xmlns:a16="http://schemas.microsoft.com/office/drawing/2014/main" id="{323979E7-40E9-41E6-84B3-797C260A4E2B}"/>
              </a:ext>
            </a:extLst>
          </p:cNvPr>
          <p:cNvSpPr>
            <a:spLocks noGrp="1"/>
          </p:cNvSpPr>
          <p:nvPr>
            <p:ph type="body" idx="1"/>
          </p:nvPr>
        </p:nvSpPr>
        <p:spPr/>
        <p:txBody>
          <a:bodyPr/>
          <a:lstStyle/>
          <a:p>
            <a:pPr marL="114300" indent="0" algn="l">
              <a:buNone/>
            </a:pPr>
            <a:r>
              <a:rPr lang="en-US" sz="1800" b="1" i="0" u="none" strike="noStrike" baseline="0" dirty="0">
                <a:latin typeface="SegoeUI"/>
              </a:rPr>
              <a:t>The FST is a multi-function device, and can be viewed in the following ways:</a:t>
            </a:r>
          </a:p>
          <a:p>
            <a:pPr marL="114300" indent="0" algn="l">
              <a:buNone/>
            </a:pPr>
            <a:r>
              <a:rPr lang="en-US" sz="1800" b="0" i="0" u="none" strike="noStrike" baseline="0" dirty="0">
                <a:latin typeface="Courier"/>
              </a:rPr>
              <a:t>o </a:t>
            </a:r>
            <a:r>
              <a:rPr lang="en-US" sz="1800" b="1" i="0" u="none" strike="noStrike" baseline="0" dirty="0">
                <a:latin typeface="SegoeUI,Bold"/>
              </a:rPr>
              <a:t>Translator : </a:t>
            </a:r>
            <a:r>
              <a:rPr lang="en-US" sz="1800" b="0" i="0" u="none" strike="noStrike" baseline="0" dirty="0">
                <a:latin typeface="SegoeUI"/>
              </a:rPr>
              <a:t>It reads one string on one tape and outputs another string,</a:t>
            </a:r>
          </a:p>
          <a:p>
            <a:pPr marL="114300" indent="0" algn="l">
              <a:buNone/>
            </a:pPr>
            <a:r>
              <a:rPr lang="en-US" sz="1800" b="0" i="0" u="none" strike="noStrike" baseline="0" dirty="0">
                <a:latin typeface="Courier"/>
              </a:rPr>
              <a:t>o </a:t>
            </a:r>
            <a:r>
              <a:rPr lang="en-US" sz="1800" b="1" i="0" u="none" strike="noStrike" baseline="0" dirty="0">
                <a:latin typeface="SegoeUI,Bold"/>
              </a:rPr>
              <a:t>Recognizer : </a:t>
            </a:r>
            <a:r>
              <a:rPr lang="en-US" sz="1800" b="0" i="0" u="none" strike="noStrike" baseline="0" dirty="0">
                <a:latin typeface="SegoeUI"/>
              </a:rPr>
              <a:t>It takes a pair of strings as two tapes and accepts/rejects based on their</a:t>
            </a:r>
          </a:p>
          <a:p>
            <a:pPr marL="114300" indent="0" algn="l">
              <a:buNone/>
            </a:pPr>
            <a:r>
              <a:rPr lang="en-US" sz="1800" b="0" i="0" u="none" strike="noStrike" baseline="0" dirty="0">
                <a:latin typeface="SegoeUI"/>
              </a:rPr>
              <a:t>matching.</a:t>
            </a:r>
          </a:p>
          <a:p>
            <a:pPr marL="114300" indent="0" algn="l">
              <a:buNone/>
            </a:pPr>
            <a:r>
              <a:rPr lang="en-US" sz="1800" b="0" i="0" u="none" strike="noStrike" baseline="0" dirty="0">
                <a:latin typeface="Courier"/>
              </a:rPr>
              <a:t>o </a:t>
            </a:r>
            <a:r>
              <a:rPr lang="en-US" sz="1800" b="1" i="0" u="none" strike="noStrike" baseline="0" dirty="0">
                <a:latin typeface="SegoeUI,Bold"/>
              </a:rPr>
              <a:t>Generator : </a:t>
            </a:r>
            <a:r>
              <a:rPr lang="en-US" sz="1800" b="0" i="0" u="none" strike="noStrike" baseline="0" dirty="0">
                <a:latin typeface="SegoeUI"/>
              </a:rPr>
              <a:t>It outputs a pair of strings on two tapes along with yes/no result based on</a:t>
            </a:r>
          </a:p>
          <a:p>
            <a:pPr marL="114300" indent="0" algn="l">
              <a:buNone/>
            </a:pPr>
            <a:r>
              <a:rPr lang="en-US" sz="1800" b="0" i="0" u="none" strike="noStrike" baseline="0" dirty="0">
                <a:latin typeface="SegoeUI"/>
              </a:rPr>
              <a:t>whether they are matching or not.</a:t>
            </a:r>
          </a:p>
          <a:p>
            <a:pPr marL="114300" indent="0" algn="l">
              <a:buNone/>
            </a:pPr>
            <a:r>
              <a:rPr lang="en-US" sz="1800" b="0" i="0" u="none" strike="noStrike" baseline="0" dirty="0">
                <a:latin typeface="Courier"/>
              </a:rPr>
              <a:t>o </a:t>
            </a:r>
            <a:r>
              <a:rPr lang="en-US" sz="1800" b="1" i="0" u="none" strike="noStrike" baseline="0" dirty="0">
                <a:latin typeface="SegoeUI,Bold"/>
              </a:rPr>
              <a:t>Relater : </a:t>
            </a:r>
            <a:r>
              <a:rPr lang="en-US" sz="1800" b="0" i="0" u="none" strike="noStrike" baseline="0" dirty="0">
                <a:latin typeface="SegoeUI"/>
              </a:rPr>
              <a:t>It computes the relation between two sets of strings available on two tapes</a:t>
            </a:r>
            <a:endParaRPr lang="en-US" dirty="0"/>
          </a:p>
        </p:txBody>
      </p:sp>
    </p:spTree>
    <p:extLst>
      <p:ext uri="{BB962C8B-B14F-4D97-AF65-F5344CB8AC3E}">
        <p14:creationId xmlns:p14="http://schemas.microsoft.com/office/powerpoint/2010/main" val="243926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20BD-5EE3-4A3E-A42C-1CDDDD9214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E03F0BF-3D11-49B7-B691-E2C930F9C4B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C707B4DB-AFFE-4C5D-AD9D-2956AA67C9E8}"/>
              </a:ext>
            </a:extLst>
          </p:cNvPr>
          <p:cNvPicPr>
            <a:picLocks noChangeAspect="1"/>
          </p:cNvPicPr>
          <p:nvPr/>
        </p:nvPicPr>
        <p:blipFill>
          <a:blip r:embed="rId2"/>
          <a:stretch>
            <a:fillRect/>
          </a:stretch>
        </p:blipFill>
        <p:spPr>
          <a:xfrm>
            <a:off x="2748334" y="681037"/>
            <a:ext cx="6695332" cy="4694557"/>
          </a:xfrm>
          <a:prstGeom prst="rect">
            <a:avLst/>
          </a:prstGeom>
        </p:spPr>
      </p:pic>
    </p:spTree>
    <p:extLst>
      <p:ext uri="{BB962C8B-B14F-4D97-AF65-F5344CB8AC3E}">
        <p14:creationId xmlns:p14="http://schemas.microsoft.com/office/powerpoint/2010/main" val="1485944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22A3-E728-46C3-B441-609937DDF82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B9BEB3-F412-47B4-983E-06D25C34FBBC}"/>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B81998AE-8019-4294-AA8B-0F116687AEF8}"/>
              </a:ext>
            </a:extLst>
          </p:cNvPr>
          <p:cNvPicPr>
            <a:picLocks noChangeAspect="1"/>
          </p:cNvPicPr>
          <p:nvPr/>
        </p:nvPicPr>
        <p:blipFill>
          <a:blip r:embed="rId2"/>
          <a:stretch>
            <a:fillRect/>
          </a:stretch>
        </p:blipFill>
        <p:spPr>
          <a:xfrm>
            <a:off x="624041" y="1690688"/>
            <a:ext cx="10943917" cy="4163051"/>
          </a:xfrm>
          <a:prstGeom prst="rect">
            <a:avLst/>
          </a:prstGeom>
        </p:spPr>
      </p:pic>
    </p:spTree>
    <p:extLst>
      <p:ext uri="{BB962C8B-B14F-4D97-AF65-F5344CB8AC3E}">
        <p14:creationId xmlns:p14="http://schemas.microsoft.com/office/powerpoint/2010/main" val="9632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b="1">
              <a:solidFill>
                <a:srgbClr val="FF0066"/>
              </a:solidFill>
            </a:endParaRPr>
          </a:p>
        </p:txBody>
      </p:sp>
      <p:sp>
        <p:nvSpPr>
          <p:cNvPr id="133" name="Google Shape;13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1. White Space Tokenization</a:t>
            </a:r>
            <a:endParaRPr/>
          </a:p>
          <a:p>
            <a:pPr marL="228600" lvl="0" indent="-228600" algn="l" rtl="0">
              <a:lnSpc>
                <a:spcPct val="90000"/>
              </a:lnSpc>
              <a:spcBef>
                <a:spcPts val="1000"/>
              </a:spcBef>
              <a:spcAft>
                <a:spcPts val="0"/>
              </a:spcAft>
              <a:buClr>
                <a:schemeClr val="dk1"/>
              </a:buClr>
              <a:buSzPct val="100000"/>
              <a:buChar char="•"/>
            </a:pPr>
            <a:r>
              <a:rPr lang="en-US"/>
              <a:t>This is the simplest tokenization technique.</a:t>
            </a:r>
            <a:endParaRPr/>
          </a:p>
          <a:p>
            <a:pPr marL="228600" lvl="0" indent="-228600" algn="l" rtl="0">
              <a:lnSpc>
                <a:spcPct val="90000"/>
              </a:lnSpc>
              <a:spcBef>
                <a:spcPts val="1000"/>
              </a:spcBef>
              <a:spcAft>
                <a:spcPts val="0"/>
              </a:spcAft>
              <a:buClr>
                <a:schemeClr val="dk1"/>
              </a:buClr>
              <a:buSzPct val="100000"/>
              <a:buChar char="•"/>
            </a:pPr>
            <a:r>
              <a:rPr lang="en-US"/>
              <a:t>Given a sentence or paragraph it tokenizes into words by splitting the input whenever a white space in encountered. </a:t>
            </a:r>
            <a:endParaRPr/>
          </a:p>
          <a:p>
            <a:pPr marL="228600" lvl="0" indent="-228600" algn="l" rtl="0">
              <a:lnSpc>
                <a:spcPct val="90000"/>
              </a:lnSpc>
              <a:spcBef>
                <a:spcPts val="1000"/>
              </a:spcBef>
              <a:spcAft>
                <a:spcPts val="0"/>
              </a:spcAft>
              <a:buClr>
                <a:schemeClr val="dk1"/>
              </a:buClr>
              <a:buSzPct val="100000"/>
              <a:buChar char="•"/>
            </a:pPr>
            <a:r>
              <a:rPr lang="en-US"/>
              <a:t>This is the fastest tokenization technique but will work for languages in which the white space breaks apart the sentence into meaningful words. Example: English.</a:t>
            </a:r>
            <a:endParaRPr/>
          </a:p>
          <a:p>
            <a:pPr marL="0" lvl="0" indent="0" algn="l" rtl="0">
              <a:lnSpc>
                <a:spcPct val="90000"/>
              </a:lnSpc>
              <a:spcBef>
                <a:spcPts val="1000"/>
              </a:spcBef>
              <a:spcAft>
                <a:spcPts val="0"/>
              </a:spcAft>
              <a:buClr>
                <a:srgbClr val="0070C0"/>
              </a:buClr>
              <a:buSzPct val="100000"/>
              <a:buNone/>
            </a:pPr>
            <a:r>
              <a:rPr lang="en-US" b="1">
                <a:solidFill>
                  <a:srgbClr val="0070C0"/>
                </a:solidFill>
              </a:rPr>
              <a:t>2. Dictionary Based Tokenization</a:t>
            </a:r>
            <a:endParaRPr/>
          </a:p>
          <a:p>
            <a:pPr marL="228600" lvl="0" indent="-228600" algn="l" rtl="0">
              <a:lnSpc>
                <a:spcPct val="90000"/>
              </a:lnSpc>
              <a:spcBef>
                <a:spcPts val="1000"/>
              </a:spcBef>
              <a:spcAft>
                <a:spcPts val="0"/>
              </a:spcAft>
              <a:buClr>
                <a:schemeClr val="dk1"/>
              </a:buClr>
              <a:buSzPct val="100000"/>
              <a:buChar char="•"/>
            </a:pPr>
            <a:r>
              <a:rPr lang="en-US"/>
              <a:t>Tokens are found using this approach depending on the tokens already in the dictionary. </a:t>
            </a:r>
            <a:endParaRPr/>
          </a:p>
          <a:p>
            <a:pPr marL="228600" lvl="0" indent="-228600" algn="l" rtl="0">
              <a:lnSpc>
                <a:spcPct val="90000"/>
              </a:lnSpc>
              <a:spcBef>
                <a:spcPts val="1000"/>
              </a:spcBef>
              <a:spcAft>
                <a:spcPts val="0"/>
              </a:spcAft>
              <a:buClr>
                <a:schemeClr val="dk1"/>
              </a:buClr>
              <a:buSzPct val="100000"/>
              <a:buChar char="•"/>
            </a:pPr>
            <a:r>
              <a:rPr lang="en-US"/>
              <a:t>If the token cannot be discovered, it is tokenized using specific criteria. </a:t>
            </a:r>
            <a:endParaRPr/>
          </a:p>
          <a:p>
            <a:pPr marL="228600" lvl="0" indent="-228600" algn="l" rtl="0">
              <a:lnSpc>
                <a:spcPct val="90000"/>
              </a:lnSpc>
              <a:spcBef>
                <a:spcPts val="1000"/>
              </a:spcBef>
              <a:spcAft>
                <a:spcPts val="0"/>
              </a:spcAft>
              <a:buClr>
                <a:schemeClr val="dk1"/>
              </a:buClr>
              <a:buSzPct val="100000"/>
              <a:buChar char="•"/>
            </a:pPr>
            <a:r>
              <a:rPr lang="en-US"/>
              <a:t>It is a more sophisticated approach than the whitespace tokenizer.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C3E1-5C5A-4708-9650-D26B6F853A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01684A-FEFB-4961-AF90-85B1188FEF7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25877CC-232C-42ED-8479-05E7EACE067A}"/>
              </a:ext>
            </a:extLst>
          </p:cNvPr>
          <p:cNvPicPr>
            <a:picLocks noChangeAspect="1"/>
          </p:cNvPicPr>
          <p:nvPr/>
        </p:nvPicPr>
        <p:blipFill>
          <a:blip r:embed="rId2"/>
          <a:stretch>
            <a:fillRect/>
          </a:stretch>
        </p:blipFill>
        <p:spPr>
          <a:xfrm>
            <a:off x="2087233" y="1385564"/>
            <a:ext cx="8512080" cy="4798643"/>
          </a:xfrm>
          <a:prstGeom prst="rect">
            <a:avLst/>
          </a:prstGeom>
        </p:spPr>
      </p:pic>
    </p:spTree>
    <p:extLst>
      <p:ext uri="{BB962C8B-B14F-4D97-AF65-F5344CB8AC3E}">
        <p14:creationId xmlns:p14="http://schemas.microsoft.com/office/powerpoint/2010/main" val="2520396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0990-5955-4203-BBF9-589A7193B4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80E029-62AE-4D4B-8C60-866A44D14DC1}"/>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7FE7B45-63BF-48C5-82E3-2300B6273067}"/>
              </a:ext>
            </a:extLst>
          </p:cNvPr>
          <p:cNvPicPr>
            <a:picLocks noChangeAspect="1"/>
          </p:cNvPicPr>
          <p:nvPr/>
        </p:nvPicPr>
        <p:blipFill>
          <a:blip r:embed="rId2"/>
          <a:stretch>
            <a:fillRect/>
          </a:stretch>
        </p:blipFill>
        <p:spPr>
          <a:xfrm>
            <a:off x="1596980" y="681037"/>
            <a:ext cx="9414457" cy="5342331"/>
          </a:xfrm>
          <a:prstGeom prst="rect">
            <a:avLst/>
          </a:prstGeom>
        </p:spPr>
      </p:pic>
    </p:spTree>
    <p:extLst>
      <p:ext uri="{BB962C8B-B14F-4D97-AF65-F5344CB8AC3E}">
        <p14:creationId xmlns:p14="http://schemas.microsoft.com/office/powerpoint/2010/main" val="26471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FA27-8DDC-4600-BFC6-F5C0F7BEE7A6}"/>
              </a:ext>
            </a:extLst>
          </p:cNvPr>
          <p:cNvSpPr>
            <a:spLocks noGrp="1"/>
          </p:cNvSpPr>
          <p:nvPr>
            <p:ph type="title"/>
          </p:nvPr>
        </p:nvSpPr>
        <p:spPr/>
        <p:txBody>
          <a:bodyPr/>
          <a:lstStyle/>
          <a:p>
            <a:r>
              <a:rPr lang="en-US" dirty="0"/>
              <a:t>Orthographic Rules</a:t>
            </a:r>
          </a:p>
        </p:txBody>
      </p:sp>
      <p:sp>
        <p:nvSpPr>
          <p:cNvPr id="3" name="Text Placeholder 2">
            <a:extLst>
              <a:ext uri="{FF2B5EF4-FFF2-40B4-BE49-F238E27FC236}">
                <a16:creationId xmlns:a16="http://schemas.microsoft.com/office/drawing/2014/main" id="{22BF339C-5926-444F-A280-929C8666EEE9}"/>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E0ED062A-8ED5-4703-8DB1-2AA624F43601}"/>
              </a:ext>
            </a:extLst>
          </p:cNvPr>
          <p:cNvPicPr>
            <a:picLocks noChangeAspect="1"/>
          </p:cNvPicPr>
          <p:nvPr/>
        </p:nvPicPr>
        <p:blipFill>
          <a:blip r:embed="rId2"/>
          <a:stretch>
            <a:fillRect/>
          </a:stretch>
        </p:blipFill>
        <p:spPr>
          <a:xfrm>
            <a:off x="2179364" y="2482908"/>
            <a:ext cx="8068412" cy="3196676"/>
          </a:xfrm>
          <a:prstGeom prst="rect">
            <a:avLst/>
          </a:prstGeom>
        </p:spPr>
      </p:pic>
    </p:spTree>
    <p:extLst>
      <p:ext uri="{BB962C8B-B14F-4D97-AF65-F5344CB8AC3E}">
        <p14:creationId xmlns:p14="http://schemas.microsoft.com/office/powerpoint/2010/main" val="3473220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6C8-F31A-4786-8804-7E7D0A2B78C1}"/>
              </a:ext>
            </a:extLst>
          </p:cNvPr>
          <p:cNvSpPr>
            <a:spLocks noGrp="1"/>
          </p:cNvSpPr>
          <p:nvPr>
            <p:ph type="title"/>
          </p:nvPr>
        </p:nvSpPr>
        <p:spPr/>
        <p:txBody>
          <a:bodyPr/>
          <a:lstStyle/>
          <a:p>
            <a:r>
              <a:rPr lang="en-US" dirty="0"/>
              <a:t>lexicon</a:t>
            </a:r>
          </a:p>
        </p:txBody>
      </p:sp>
      <p:sp>
        <p:nvSpPr>
          <p:cNvPr id="3" name="Text Placeholder 2">
            <a:extLst>
              <a:ext uri="{FF2B5EF4-FFF2-40B4-BE49-F238E27FC236}">
                <a16:creationId xmlns:a16="http://schemas.microsoft.com/office/drawing/2014/main" id="{48FE9661-573F-449D-A68E-981BBDD818D0}"/>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84F4C78A-EA15-42C1-96E8-0B6A0F5E853A}"/>
              </a:ext>
            </a:extLst>
          </p:cNvPr>
          <p:cNvPicPr>
            <a:picLocks noChangeAspect="1"/>
          </p:cNvPicPr>
          <p:nvPr/>
        </p:nvPicPr>
        <p:blipFill>
          <a:blip r:embed="rId2"/>
          <a:stretch>
            <a:fillRect/>
          </a:stretch>
        </p:blipFill>
        <p:spPr>
          <a:xfrm>
            <a:off x="1302447" y="1919076"/>
            <a:ext cx="8084900" cy="3708991"/>
          </a:xfrm>
          <a:prstGeom prst="rect">
            <a:avLst/>
          </a:prstGeom>
        </p:spPr>
      </p:pic>
    </p:spTree>
    <p:extLst>
      <p:ext uri="{BB962C8B-B14F-4D97-AF65-F5344CB8AC3E}">
        <p14:creationId xmlns:p14="http://schemas.microsoft.com/office/powerpoint/2010/main" val="303112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C1F4-46DB-4E01-A49F-35B713AAF2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12ED8C-3E20-406F-9409-C7E71783F70D}"/>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781FB9C9-EBF6-4364-B01B-D509E7936B6F}"/>
              </a:ext>
            </a:extLst>
          </p:cNvPr>
          <p:cNvPicPr>
            <a:picLocks noChangeAspect="1"/>
          </p:cNvPicPr>
          <p:nvPr/>
        </p:nvPicPr>
        <p:blipFill>
          <a:blip r:embed="rId2"/>
          <a:stretch>
            <a:fillRect/>
          </a:stretch>
        </p:blipFill>
        <p:spPr>
          <a:xfrm>
            <a:off x="1236372" y="1517706"/>
            <a:ext cx="9745647" cy="4351338"/>
          </a:xfrm>
          <a:prstGeom prst="rect">
            <a:avLst/>
          </a:prstGeom>
        </p:spPr>
      </p:pic>
    </p:spTree>
    <p:extLst>
      <p:ext uri="{BB962C8B-B14F-4D97-AF65-F5344CB8AC3E}">
        <p14:creationId xmlns:p14="http://schemas.microsoft.com/office/powerpoint/2010/main" val="22100948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EDA4-4142-4159-9032-47E4445158D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E31616E-316D-40BA-9682-40590DDB2626}"/>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AE765D9-B990-45B8-A84F-3CFA74586CCC}"/>
              </a:ext>
            </a:extLst>
          </p:cNvPr>
          <p:cNvPicPr>
            <a:picLocks noChangeAspect="1"/>
          </p:cNvPicPr>
          <p:nvPr/>
        </p:nvPicPr>
        <p:blipFill>
          <a:blip r:embed="rId2"/>
          <a:stretch>
            <a:fillRect/>
          </a:stretch>
        </p:blipFill>
        <p:spPr>
          <a:xfrm>
            <a:off x="1379981" y="1988398"/>
            <a:ext cx="8303249" cy="3742700"/>
          </a:xfrm>
          <a:prstGeom prst="rect">
            <a:avLst/>
          </a:prstGeom>
        </p:spPr>
      </p:pic>
    </p:spTree>
    <p:extLst>
      <p:ext uri="{BB962C8B-B14F-4D97-AF65-F5344CB8AC3E}">
        <p14:creationId xmlns:p14="http://schemas.microsoft.com/office/powerpoint/2010/main" val="1327281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3"/>
          <p:cNvSpPr txBox="1">
            <a:spLocks noGrp="1"/>
          </p:cNvSpPr>
          <p:nvPr>
            <p:ph type="title"/>
          </p:nvPr>
        </p:nvSpPr>
        <p:spPr>
          <a:xfrm>
            <a:off x="1880616" y="2267713"/>
            <a:ext cx="7857744" cy="25319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b="1" dirty="0">
                <a:solidFill>
                  <a:srgbClr val="FF0000"/>
                </a:solidFill>
              </a:rPr>
              <a:t> </a:t>
            </a:r>
            <a:br>
              <a:rPr lang="en-US" b="1" dirty="0">
                <a:solidFill>
                  <a:srgbClr val="FF0000"/>
                </a:solidFill>
              </a:rPr>
            </a:br>
            <a:r>
              <a:rPr lang="en-US" b="1" dirty="0">
                <a:solidFill>
                  <a:srgbClr val="FF0000"/>
                </a:solidFill>
              </a:rPr>
              <a:t>N-Gram Language Model</a:t>
            </a:r>
            <a:br>
              <a:rPr lang="en-US" b="1" dirty="0">
                <a:solidFill>
                  <a:srgbClr val="FF0000"/>
                </a:solidFill>
              </a:rPr>
            </a:br>
            <a:endParaRPr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66"/>
              </a:buClr>
              <a:buSzPct val="100000"/>
              <a:buFont typeface="Calibri"/>
              <a:buNone/>
            </a:pPr>
            <a:br>
              <a:rPr lang="en-US" b="1" dirty="0">
                <a:solidFill>
                  <a:srgbClr val="FF0066"/>
                </a:solidFill>
              </a:rPr>
            </a:br>
            <a:r>
              <a:rPr lang="en-US" b="1" dirty="0">
                <a:solidFill>
                  <a:srgbClr val="FF0066"/>
                </a:solidFill>
              </a:rPr>
              <a:t>N-Gram Language Model (Imp)</a:t>
            </a:r>
            <a:br>
              <a:rPr lang="en-US" b="1" dirty="0">
                <a:solidFill>
                  <a:srgbClr val="FF0066"/>
                </a:solidFill>
              </a:rPr>
            </a:br>
            <a:endParaRPr b="1" dirty="0"/>
          </a:p>
        </p:txBody>
      </p:sp>
      <p:sp>
        <p:nvSpPr>
          <p:cNvPr id="767" name="Google Shape;767;p10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N-gram can be defined as the contiguous sequence of 'n' items from a given sample of text or speech. The items can be letters, words, or base pairs according to the application.</a:t>
            </a:r>
            <a:endParaRPr/>
          </a:p>
          <a:p>
            <a:pPr marL="228600" lvl="0" indent="-228600" algn="l" rtl="0">
              <a:lnSpc>
                <a:spcPct val="90000"/>
              </a:lnSpc>
              <a:spcBef>
                <a:spcPts val="1000"/>
              </a:spcBef>
              <a:spcAft>
                <a:spcPts val="0"/>
              </a:spcAft>
              <a:buClr>
                <a:schemeClr val="dk1"/>
              </a:buClr>
              <a:buSzPts val="2800"/>
              <a:buChar char="•"/>
            </a:pPr>
            <a:r>
              <a:rPr lang="en-US"/>
              <a:t>Consider the following example: </a:t>
            </a:r>
            <a:r>
              <a:rPr lang="en-US">
                <a:solidFill>
                  <a:srgbClr val="00B050"/>
                </a:solidFill>
              </a:rPr>
              <a:t>"I love reading books about Machine Learning on BackkBenchers Community”</a:t>
            </a:r>
            <a:r>
              <a:rPr lang="en-US"/>
              <a:t>.</a:t>
            </a:r>
            <a:endParaRPr/>
          </a:p>
          <a:p>
            <a:pPr marL="228600" lvl="0" indent="-228600" algn="l" rtl="0">
              <a:lnSpc>
                <a:spcPct val="90000"/>
              </a:lnSpc>
              <a:spcBef>
                <a:spcPts val="1000"/>
              </a:spcBef>
              <a:spcAft>
                <a:spcPts val="0"/>
              </a:spcAft>
              <a:buClr>
                <a:schemeClr val="dk1"/>
              </a:buClr>
              <a:buSzPts val="2800"/>
              <a:buChar char="•"/>
            </a:pPr>
            <a:r>
              <a:rPr lang="en-US"/>
              <a:t>A </a:t>
            </a:r>
            <a:r>
              <a:rPr lang="en-US" u="sng"/>
              <a:t>1-gram/unigram </a:t>
            </a:r>
            <a:r>
              <a:rPr lang="en-US"/>
              <a:t>is a one-word sequence. For the given sentence, the unigrams would be: "I", "love", "reading", "books", "about", "Machine", "Learning", "on", "BackkBenchers", "Community".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0066"/>
              </a:buClr>
              <a:buSzPts val="4400"/>
              <a:buFont typeface="Calibri"/>
              <a:buNone/>
            </a:pPr>
            <a:r>
              <a:rPr lang="en-US" b="1">
                <a:solidFill>
                  <a:srgbClr val="FF0066"/>
                </a:solidFill>
              </a:rPr>
              <a:t>N-Gram Language Model</a:t>
            </a:r>
            <a:endParaRPr/>
          </a:p>
        </p:txBody>
      </p:sp>
      <p:sp>
        <p:nvSpPr>
          <p:cNvPr id="773" name="Google Shape;773;p1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A </a:t>
            </a:r>
            <a:r>
              <a:rPr lang="en-US" u="sng"/>
              <a:t>2-gram/bigram</a:t>
            </a:r>
            <a:r>
              <a:rPr lang="en-US"/>
              <a:t> is a two-word sequence of words, such as "I love", "love reading" or "BackkBenchers Community".</a:t>
            </a:r>
            <a:endParaRPr/>
          </a:p>
          <a:p>
            <a:pPr marL="228600" lvl="0" indent="-228600" algn="l" rtl="0">
              <a:lnSpc>
                <a:spcPct val="90000"/>
              </a:lnSpc>
              <a:spcBef>
                <a:spcPts val="1000"/>
              </a:spcBef>
              <a:spcAft>
                <a:spcPts val="0"/>
              </a:spcAft>
              <a:buClr>
                <a:schemeClr val="dk1"/>
              </a:buClr>
              <a:buSzPts val="2800"/>
              <a:buChar char="•"/>
            </a:pPr>
            <a:r>
              <a:rPr lang="en-US"/>
              <a:t>A </a:t>
            </a:r>
            <a:r>
              <a:rPr lang="en-US" u="sng"/>
              <a:t>3-gram/trigram</a:t>
            </a:r>
            <a:r>
              <a:rPr lang="en-US"/>
              <a:t> is a three-word sequence of words like "I love reading", "about Machine Learning“ or "on BackkBenchers Community“.</a:t>
            </a:r>
            <a:endParaRPr/>
          </a:p>
          <a:p>
            <a:pPr marL="228600" lvl="0" indent="-228600" algn="l" rtl="0">
              <a:lnSpc>
                <a:spcPct val="90000"/>
              </a:lnSpc>
              <a:spcBef>
                <a:spcPts val="1000"/>
              </a:spcBef>
              <a:spcAft>
                <a:spcPts val="0"/>
              </a:spcAft>
              <a:buClr>
                <a:schemeClr val="dk1"/>
              </a:buClr>
              <a:buSzPts val="2800"/>
              <a:buChar char="•"/>
            </a:pPr>
            <a:r>
              <a:rPr lang="en-US"/>
              <a:t>In general, </a:t>
            </a:r>
            <a:r>
              <a:rPr lang="en-US" u="sng"/>
              <a:t>N-gram</a:t>
            </a:r>
            <a:r>
              <a:rPr lang="en-US"/>
              <a:t> language model predicts the probability of a given N-gram within any sequence of words in the language.</a:t>
            </a:r>
            <a:endParaRPr/>
          </a:p>
          <a:p>
            <a:pPr marL="228600" lvl="0" indent="-228600" algn="l" rtl="0">
              <a:lnSpc>
                <a:spcPct val="90000"/>
              </a:lnSpc>
              <a:spcBef>
                <a:spcPts val="1000"/>
              </a:spcBef>
              <a:spcAft>
                <a:spcPts val="0"/>
              </a:spcAft>
              <a:buClr>
                <a:schemeClr val="dk1"/>
              </a:buClr>
              <a:buSzPts val="2800"/>
              <a:buChar char="•"/>
            </a:pPr>
            <a:r>
              <a:rPr lang="en-US"/>
              <a:t>A good N-gram model can predict the next word in the sentence i.e. the value of </a:t>
            </a:r>
            <a:r>
              <a:rPr lang="en-US">
                <a:solidFill>
                  <a:srgbClr val="00B050"/>
                </a:solidFill>
              </a:rPr>
              <a:t>p(wlh)</a:t>
            </a:r>
            <a:r>
              <a:rPr lang="en-US"/>
              <a:t> - what is the probability of seeing the word w given a history of previous word h - where the history contains n-1 words.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0066"/>
              </a:buClr>
              <a:buSzPts val="4400"/>
              <a:buFont typeface="Calibri"/>
              <a:buNone/>
            </a:pPr>
            <a:r>
              <a:rPr lang="en-US" b="1">
                <a:solidFill>
                  <a:srgbClr val="FF0066"/>
                </a:solidFill>
              </a:rPr>
              <a:t>N-Gram Language Model</a:t>
            </a:r>
            <a:endParaRPr/>
          </a:p>
        </p:txBody>
      </p:sp>
      <p:pic>
        <p:nvPicPr>
          <p:cNvPr id="779" name="Google Shape;779;p106" descr="Uni-gram, Bi-gram, and Tri-gram Model&#10;"/>
          <p:cNvPicPr preferRelativeResize="0">
            <a:picLocks noGrp="1"/>
          </p:cNvPicPr>
          <p:nvPr>
            <p:ph type="body" idx="1"/>
          </p:nvPr>
        </p:nvPicPr>
        <p:blipFill rotWithShape="1">
          <a:blip r:embed="rId3">
            <a:alphaModFix/>
          </a:blip>
          <a:srcRect/>
          <a:stretch/>
        </p:blipFill>
        <p:spPr>
          <a:xfrm>
            <a:off x="2695575" y="2548731"/>
            <a:ext cx="6800850" cy="290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b="1"/>
          </a:p>
        </p:txBody>
      </p:sp>
      <p:sp>
        <p:nvSpPr>
          <p:cNvPr id="139" name="Google Shape;13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3. Rule Based Tokenization</a:t>
            </a:r>
            <a:endParaRPr/>
          </a:p>
          <a:p>
            <a:pPr marL="228600" lvl="0" indent="-228600" algn="l" rtl="0">
              <a:lnSpc>
                <a:spcPct val="90000"/>
              </a:lnSpc>
              <a:spcBef>
                <a:spcPts val="1000"/>
              </a:spcBef>
              <a:spcAft>
                <a:spcPts val="0"/>
              </a:spcAft>
              <a:buClr>
                <a:schemeClr val="dk1"/>
              </a:buClr>
              <a:buSzPct val="100000"/>
              <a:buChar char="•"/>
            </a:pPr>
            <a:r>
              <a:rPr lang="en-US"/>
              <a:t>This strategy involves developing a set of rules for a given situation. </a:t>
            </a:r>
            <a:endParaRPr/>
          </a:p>
          <a:p>
            <a:pPr marL="228600" lvl="0" indent="-228600" algn="l" rtl="0">
              <a:lnSpc>
                <a:spcPct val="90000"/>
              </a:lnSpc>
              <a:spcBef>
                <a:spcPts val="1000"/>
              </a:spcBef>
              <a:spcAft>
                <a:spcPts val="0"/>
              </a:spcAft>
              <a:buClr>
                <a:schemeClr val="dk1"/>
              </a:buClr>
              <a:buSzPct val="100000"/>
              <a:buChar char="•"/>
            </a:pPr>
            <a:r>
              <a:rPr lang="en-US"/>
              <a:t>Tokenization is performed in accordance with the requirements. </a:t>
            </a:r>
            <a:endParaRPr/>
          </a:p>
          <a:p>
            <a:pPr marL="228600" lvl="0" indent="-228600" algn="l" rtl="0">
              <a:lnSpc>
                <a:spcPct val="90000"/>
              </a:lnSpc>
              <a:spcBef>
                <a:spcPts val="1000"/>
              </a:spcBef>
              <a:spcAft>
                <a:spcPts val="0"/>
              </a:spcAft>
              <a:buClr>
                <a:schemeClr val="dk1"/>
              </a:buClr>
              <a:buSzPct val="100000"/>
              <a:buChar char="•"/>
            </a:pPr>
            <a:r>
              <a:rPr lang="en-US"/>
              <a:t>For example, defining grammar-based rules for a certain language.</a:t>
            </a:r>
            <a:endParaRPr/>
          </a:p>
          <a:p>
            <a:pPr marL="0" lvl="0" indent="0" algn="l" rtl="0">
              <a:lnSpc>
                <a:spcPct val="90000"/>
              </a:lnSpc>
              <a:spcBef>
                <a:spcPts val="1000"/>
              </a:spcBef>
              <a:spcAft>
                <a:spcPts val="0"/>
              </a:spcAft>
              <a:buClr>
                <a:srgbClr val="0070C0"/>
              </a:buClr>
              <a:buSzPct val="100000"/>
              <a:buNone/>
            </a:pPr>
            <a:r>
              <a:rPr lang="en-US" b="1">
                <a:solidFill>
                  <a:srgbClr val="0070C0"/>
                </a:solidFill>
              </a:rPr>
              <a:t>4. Regular Expression Tokenizer</a:t>
            </a:r>
            <a:endParaRPr/>
          </a:p>
          <a:p>
            <a:pPr marL="228600" lvl="0" indent="-228600" algn="l" rtl="0">
              <a:lnSpc>
                <a:spcPct val="90000"/>
              </a:lnSpc>
              <a:spcBef>
                <a:spcPts val="1000"/>
              </a:spcBef>
              <a:spcAft>
                <a:spcPts val="0"/>
              </a:spcAft>
              <a:buClr>
                <a:schemeClr val="dk1"/>
              </a:buClr>
              <a:buSzPct val="100000"/>
              <a:buChar char="•"/>
            </a:pPr>
            <a:r>
              <a:rPr lang="en-US"/>
              <a:t>This approach uses regular expressions to regulate the tokenization of text.</a:t>
            </a:r>
            <a:endParaRPr/>
          </a:p>
          <a:p>
            <a:pPr marL="228600" lvl="0" indent="-228600" algn="l" rtl="0">
              <a:lnSpc>
                <a:spcPct val="90000"/>
              </a:lnSpc>
              <a:spcBef>
                <a:spcPts val="1000"/>
              </a:spcBef>
              <a:spcAft>
                <a:spcPts val="0"/>
              </a:spcAft>
              <a:buClr>
                <a:schemeClr val="dk1"/>
              </a:buClr>
              <a:buSzPct val="100000"/>
              <a:buChar char="•"/>
            </a:pPr>
            <a:r>
              <a:rPr lang="en-US"/>
              <a:t>Regular expressions may range from simple to sophisticated, and can be difficult to understand at times. </a:t>
            </a:r>
            <a:endParaRPr/>
          </a:p>
          <a:p>
            <a:pPr marL="228600" lvl="0" indent="-228600" algn="l" rtl="0">
              <a:lnSpc>
                <a:spcPct val="90000"/>
              </a:lnSpc>
              <a:spcBef>
                <a:spcPts val="1000"/>
              </a:spcBef>
              <a:spcAft>
                <a:spcPts val="0"/>
              </a:spcAft>
              <a:buClr>
                <a:schemeClr val="dk1"/>
              </a:buClr>
              <a:buSzPct val="100000"/>
              <a:buChar char="•"/>
            </a:pPr>
            <a:r>
              <a:rPr lang="en-US"/>
              <a:t>When the previous approaches fail to meet the requirements, this strategy should be used. </a:t>
            </a:r>
            <a:endParaRPr/>
          </a:p>
          <a:p>
            <a:pPr marL="228600" lvl="0" indent="-228600" algn="l" rtl="0">
              <a:lnSpc>
                <a:spcPct val="90000"/>
              </a:lnSpc>
              <a:spcBef>
                <a:spcPts val="1000"/>
              </a:spcBef>
              <a:spcAft>
                <a:spcPts val="0"/>
              </a:spcAft>
              <a:buClr>
                <a:schemeClr val="dk1"/>
              </a:buClr>
              <a:buSzPct val="100000"/>
              <a:buChar char="•"/>
            </a:pPr>
            <a:r>
              <a:rPr lang="en-US"/>
              <a:t>It is a tokenizer with rules.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0066"/>
              </a:buClr>
              <a:buSzPts val="4400"/>
              <a:buFont typeface="Calibri"/>
              <a:buNone/>
            </a:pPr>
            <a:r>
              <a:rPr lang="en-US" b="1">
                <a:solidFill>
                  <a:srgbClr val="FF0066"/>
                </a:solidFill>
              </a:rPr>
              <a:t>N-Gram Language Model</a:t>
            </a:r>
            <a:endParaRPr/>
          </a:p>
        </p:txBody>
      </p:sp>
      <p:sp>
        <p:nvSpPr>
          <p:cNvPr id="785" name="Google Shape;785;p107"/>
          <p:cNvSpPr txBox="1">
            <a:spLocks noGrp="1"/>
          </p:cNvSpPr>
          <p:nvPr>
            <p:ph type="body" idx="1"/>
          </p:nvPr>
        </p:nvSpPr>
        <p:spPr>
          <a:xfrm>
            <a:off x="838200" y="1825625"/>
            <a:ext cx="10515600" cy="279210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The estimation of probability of a sentence is achieved by decomposing sentence probability into a product of </a:t>
            </a:r>
            <a:r>
              <a:rPr lang="en-US" u="sng"/>
              <a:t>conditional probabilities</a:t>
            </a:r>
            <a:r>
              <a:rPr lang="en-US"/>
              <a:t>. </a:t>
            </a:r>
            <a:endParaRPr/>
          </a:p>
          <a:p>
            <a:pPr marL="228600" lvl="0" indent="-228600" algn="l" rtl="0">
              <a:lnSpc>
                <a:spcPct val="90000"/>
              </a:lnSpc>
              <a:spcBef>
                <a:spcPts val="1000"/>
              </a:spcBef>
              <a:spcAft>
                <a:spcPts val="0"/>
              </a:spcAft>
              <a:buClr>
                <a:schemeClr val="dk1"/>
              </a:buClr>
              <a:buSzPct val="100000"/>
              <a:buChar char="•"/>
            </a:pPr>
            <a:r>
              <a:rPr lang="en-US"/>
              <a:t>We compute this probability in two steps:</a:t>
            </a:r>
            <a:endParaRPr/>
          </a:p>
          <a:p>
            <a:pPr marL="804863" lvl="0" indent="0" algn="l" rtl="0">
              <a:lnSpc>
                <a:spcPct val="90000"/>
              </a:lnSpc>
              <a:spcBef>
                <a:spcPts val="1000"/>
              </a:spcBef>
              <a:spcAft>
                <a:spcPts val="0"/>
              </a:spcAft>
              <a:buClr>
                <a:schemeClr val="dk1"/>
              </a:buClr>
              <a:buSzPct val="100000"/>
              <a:buNone/>
            </a:pPr>
            <a:r>
              <a:rPr lang="en-US"/>
              <a:t>1. Apply the chain rule of probability</a:t>
            </a:r>
            <a:endParaRPr/>
          </a:p>
          <a:p>
            <a:pPr marL="804863" lvl="0" indent="0" algn="l" rtl="0">
              <a:lnSpc>
                <a:spcPct val="90000"/>
              </a:lnSpc>
              <a:spcBef>
                <a:spcPts val="1000"/>
              </a:spcBef>
              <a:spcAft>
                <a:spcPts val="0"/>
              </a:spcAft>
              <a:buClr>
                <a:schemeClr val="dk1"/>
              </a:buClr>
              <a:buSzPct val="100000"/>
              <a:buNone/>
            </a:pPr>
            <a:r>
              <a:rPr lang="en-US"/>
              <a:t>2. Apply a very robust simplification assumption to let us to compute p(w1…ws) in an easy manner.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9DB1-1ED3-4931-8AD8-02558CD853E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9134388-ED04-45EE-80BB-BC85E21C678F}"/>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7E0BCA38-1B4F-46E1-A5F9-E687FC397251}"/>
              </a:ext>
            </a:extLst>
          </p:cNvPr>
          <p:cNvPicPr>
            <a:picLocks noChangeAspect="1"/>
          </p:cNvPicPr>
          <p:nvPr/>
        </p:nvPicPr>
        <p:blipFill>
          <a:blip r:embed="rId2"/>
          <a:stretch>
            <a:fillRect/>
          </a:stretch>
        </p:blipFill>
        <p:spPr>
          <a:xfrm>
            <a:off x="2108201" y="365125"/>
            <a:ext cx="7790288" cy="4982868"/>
          </a:xfrm>
          <a:prstGeom prst="rect">
            <a:avLst/>
          </a:prstGeom>
        </p:spPr>
      </p:pic>
    </p:spTree>
    <p:extLst>
      <p:ext uri="{BB962C8B-B14F-4D97-AF65-F5344CB8AC3E}">
        <p14:creationId xmlns:p14="http://schemas.microsoft.com/office/powerpoint/2010/main" val="1689755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08"/>
          <p:cNvSpPr txBox="1"/>
          <p:nvPr/>
        </p:nvSpPr>
        <p:spPr>
          <a:xfrm>
            <a:off x="937800" y="214325"/>
            <a:ext cx="10316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t>Now, how can we compute probabilities of entire sequences like P(w1,w2,...,wn)? </a:t>
            </a:r>
            <a:endParaRPr sz="2000"/>
          </a:p>
          <a:p>
            <a:pPr marL="0" lvl="0" indent="0" algn="l" rtl="0">
              <a:spcBef>
                <a:spcPts val="0"/>
              </a:spcBef>
              <a:spcAft>
                <a:spcPts val="0"/>
              </a:spcAft>
              <a:buNone/>
            </a:pPr>
            <a:r>
              <a:rPr lang="en-US" sz="2000"/>
              <a:t>One thing we can do is decompose this probability using the chain rule of probability</a:t>
            </a:r>
            <a:endParaRPr sz="2000"/>
          </a:p>
        </p:txBody>
      </p:sp>
      <p:pic>
        <p:nvPicPr>
          <p:cNvPr id="791" name="Google Shape;791;p108"/>
          <p:cNvPicPr preferRelativeResize="0"/>
          <p:nvPr/>
        </p:nvPicPr>
        <p:blipFill>
          <a:blip r:embed="rId3">
            <a:alphaModFix/>
          </a:blip>
          <a:stretch>
            <a:fillRect/>
          </a:stretch>
        </p:blipFill>
        <p:spPr>
          <a:xfrm>
            <a:off x="2145663" y="946850"/>
            <a:ext cx="7203824" cy="1537321"/>
          </a:xfrm>
          <a:prstGeom prst="rect">
            <a:avLst/>
          </a:prstGeom>
          <a:noFill/>
          <a:ln>
            <a:noFill/>
          </a:ln>
        </p:spPr>
      </p:pic>
      <p:pic>
        <p:nvPicPr>
          <p:cNvPr id="792" name="Google Shape;792;p108"/>
          <p:cNvPicPr preferRelativeResize="0"/>
          <p:nvPr/>
        </p:nvPicPr>
        <p:blipFill>
          <a:blip r:embed="rId4">
            <a:alphaModFix/>
          </a:blip>
          <a:stretch>
            <a:fillRect/>
          </a:stretch>
        </p:blipFill>
        <p:spPr>
          <a:xfrm>
            <a:off x="1895805" y="2425549"/>
            <a:ext cx="7703549" cy="1934850"/>
          </a:xfrm>
          <a:prstGeom prst="rect">
            <a:avLst/>
          </a:prstGeom>
          <a:noFill/>
          <a:ln>
            <a:noFill/>
          </a:ln>
        </p:spPr>
      </p:pic>
      <p:sp>
        <p:nvSpPr>
          <p:cNvPr id="794" name="Google Shape;794;p108"/>
          <p:cNvSpPr txBox="1"/>
          <p:nvPr/>
        </p:nvSpPr>
        <p:spPr>
          <a:xfrm>
            <a:off x="1061274" y="4897123"/>
            <a:ext cx="10388603"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dirty="0">
                <a:solidFill>
                  <a:schemeClr val="tx1"/>
                </a:solidFill>
                <a:latin typeface="Open Sans"/>
                <a:ea typeface="Open Sans"/>
                <a:cs typeface="Open Sans"/>
                <a:sym typeface="Open Sans"/>
              </a:rPr>
              <a:t>Example of chain rule:</a:t>
            </a:r>
          </a:p>
          <a:p>
            <a:pPr marL="0" marR="0" lvl="0" indent="0" algn="l" rtl="0">
              <a:spcBef>
                <a:spcPts val="0"/>
              </a:spcBef>
              <a:spcAft>
                <a:spcPts val="0"/>
              </a:spcAft>
              <a:buNone/>
            </a:pPr>
            <a:r>
              <a:rPr lang="en-US" sz="2000" b="0" i="0" dirty="0">
                <a:solidFill>
                  <a:schemeClr val="tx1"/>
                </a:solidFill>
                <a:latin typeface="Open Sans"/>
                <a:ea typeface="Open Sans"/>
                <a:cs typeface="Open Sans"/>
                <a:sym typeface="Open Sans"/>
              </a:rPr>
              <a:t>P('There was heavy rain') = P('There', 'was', 'heavy', 'rain') = P('There')P('</a:t>
            </a:r>
            <a:r>
              <a:rPr lang="en-US" sz="2000" b="0" i="0" dirty="0" err="1">
                <a:solidFill>
                  <a:schemeClr val="tx1"/>
                </a:solidFill>
                <a:latin typeface="Open Sans"/>
                <a:ea typeface="Open Sans"/>
                <a:cs typeface="Open Sans"/>
                <a:sym typeface="Open Sans"/>
              </a:rPr>
              <a:t>was'|'There</a:t>
            </a:r>
            <a:r>
              <a:rPr lang="en-US" sz="2000" b="0" i="0" dirty="0">
                <a:solidFill>
                  <a:schemeClr val="tx1"/>
                </a:solidFill>
                <a:latin typeface="Open Sans"/>
                <a:ea typeface="Open Sans"/>
                <a:cs typeface="Open Sans"/>
                <a:sym typeface="Open Sans"/>
              </a:rPr>
              <a:t>')P('</a:t>
            </a:r>
            <a:r>
              <a:rPr lang="en-US" sz="2000" b="0" i="0" dirty="0" err="1">
                <a:solidFill>
                  <a:schemeClr val="tx1"/>
                </a:solidFill>
                <a:latin typeface="Open Sans"/>
                <a:ea typeface="Open Sans"/>
                <a:cs typeface="Open Sans"/>
                <a:sym typeface="Open Sans"/>
              </a:rPr>
              <a:t>heavy'|'There</a:t>
            </a:r>
            <a:r>
              <a:rPr lang="en-US" sz="2000" b="0" i="0" dirty="0">
                <a:solidFill>
                  <a:schemeClr val="tx1"/>
                </a:solidFill>
                <a:latin typeface="Open Sans"/>
                <a:ea typeface="Open Sans"/>
                <a:cs typeface="Open Sans"/>
                <a:sym typeface="Open Sans"/>
              </a:rPr>
              <a:t> was')P('</a:t>
            </a:r>
            <a:r>
              <a:rPr lang="en-US" sz="2000" b="0" i="0" dirty="0" err="1">
                <a:solidFill>
                  <a:schemeClr val="tx1"/>
                </a:solidFill>
                <a:latin typeface="Open Sans"/>
                <a:ea typeface="Open Sans"/>
                <a:cs typeface="Open Sans"/>
                <a:sym typeface="Open Sans"/>
              </a:rPr>
              <a:t>rain'|'There</a:t>
            </a:r>
            <a:r>
              <a:rPr lang="en-US" sz="2000" b="0" i="0" dirty="0">
                <a:solidFill>
                  <a:schemeClr val="tx1"/>
                </a:solidFill>
                <a:latin typeface="Open Sans"/>
                <a:ea typeface="Open Sans"/>
                <a:cs typeface="Open Sans"/>
                <a:sym typeface="Open Sans"/>
              </a:rPr>
              <a:t> was heavy')</a:t>
            </a:r>
            <a:endParaRPr sz="2000" dirty="0">
              <a:solidFill>
                <a:schemeClr val="tx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1f25c85f513_0_8"/>
          <p:cNvSpPr txBox="1">
            <a:spLocks noGrp="1"/>
          </p:cNvSpPr>
          <p:nvPr>
            <p:ph type="body" idx="1"/>
          </p:nvPr>
        </p:nvSpPr>
        <p:spPr>
          <a:xfrm>
            <a:off x="744425" y="646900"/>
            <a:ext cx="10515600" cy="5604900"/>
          </a:xfrm>
          <a:prstGeom prst="rect">
            <a:avLst/>
          </a:prstGeom>
        </p:spPr>
        <p:txBody>
          <a:bodyPr spcFirstLastPara="1" wrap="square" lIns="91425" tIns="45700" rIns="91425" bIns="45700" anchor="t" anchorCtr="0">
            <a:normAutofit fontScale="62500" lnSpcReduction="20000"/>
          </a:bodyPr>
          <a:lstStyle/>
          <a:p>
            <a:pPr marL="457200" lvl="0" indent="-363537" algn="l" rtl="0">
              <a:spcBef>
                <a:spcPts val="1000"/>
              </a:spcBef>
              <a:spcAft>
                <a:spcPts val="0"/>
              </a:spcAft>
              <a:buSzPct val="100000"/>
              <a:buChar char="•"/>
            </a:pPr>
            <a:r>
              <a:rPr lang="en-US" sz="3400" dirty="0"/>
              <a:t>We don’t know any way to compute the exact probability of a word given a long sequence of preceding words, P(wn|w1:n−1).</a:t>
            </a:r>
            <a:endParaRPr sz="3400" dirty="0"/>
          </a:p>
          <a:p>
            <a:pPr marL="457200" lvl="0" indent="0" algn="l" rtl="0">
              <a:spcBef>
                <a:spcPts val="1000"/>
              </a:spcBef>
              <a:spcAft>
                <a:spcPts val="0"/>
              </a:spcAft>
              <a:buNone/>
            </a:pPr>
            <a:endParaRPr sz="3400" dirty="0"/>
          </a:p>
          <a:p>
            <a:pPr marL="457200" lvl="0" indent="-363537" algn="l" rtl="0">
              <a:spcBef>
                <a:spcPts val="1000"/>
              </a:spcBef>
              <a:spcAft>
                <a:spcPts val="0"/>
              </a:spcAft>
              <a:buSzPct val="100000"/>
              <a:buChar char="•"/>
            </a:pPr>
            <a:r>
              <a:rPr lang="en-US" sz="3400" b="1" dirty="0"/>
              <a:t>The intuition of the n-gram model is that instead of computing the probability of a word given its entire history, we can approximate the history by just the last few words. </a:t>
            </a:r>
            <a:endParaRPr sz="3400" b="1" dirty="0"/>
          </a:p>
          <a:p>
            <a:pPr marL="457200" lvl="0" indent="0" algn="l" rtl="0">
              <a:spcBef>
                <a:spcPts val="1000"/>
              </a:spcBef>
              <a:spcAft>
                <a:spcPts val="0"/>
              </a:spcAft>
              <a:buNone/>
            </a:pPr>
            <a:endParaRPr sz="3400" dirty="0"/>
          </a:p>
          <a:p>
            <a:pPr marL="457200" lvl="0" indent="-363537" algn="l" rtl="0">
              <a:spcBef>
                <a:spcPts val="1000"/>
              </a:spcBef>
              <a:spcAft>
                <a:spcPts val="0"/>
              </a:spcAft>
              <a:buSzPct val="100000"/>
              <a:buChar char="•"/>
            </a:pPr>
            <a:r>
              <a:rPr lang="en-US" sz="3400" dirty="0"/>
              <a:t>The bigram model, for example, approximates the probability of a word given all the previous words P(wn|w1:n−1) by using only the conditional probability of the preceding word P(wn|wn−1). In other words, instead of computing the probability.</a:t>
            </a:r>
            <a:endParaRPr sz="3400" dirty="0"/>
          </a:p>
          <a:p>
            <a:pPr marL="457200" lvl="0" indent="0" algn="l" rtl="0">
              <a:spcBef>
                <a:spcPts val="1000"/>
              </a:spcBef>
              <a:spcAft>
                <a:spcPts val="0"/>
              </a:spcAft>
              <a:buNone/>
            </a:pPr>
            <a:endParaRPr sz="3400" dirty="0"/>
          </a:p>
          <a:p>
            <a:pPr marL="457200" lvl="0" indent="-363537" algn="l" rtl="0">
              <a:spcBef>
                <a:spcPts val="1000"/>
              </a:spcBef>
              <a:spcAft>
                <a:spcPts val="0"/>
              </a:spcAft>
              <a:buSzPct val="100000"/>
              <a:buChar char="•"/>
            </a:pPr>
            <a:r>
              <a:rPr lang="en-US" sz="3400" dirty="0"/>
              <a:t>P(</a:t>
            </a:r>
            <a:r>
              <a:rPr lang="en-US" sz="3400" dirty="0" err="1"/>
              <a:t>the|Walden</a:t>
            </a:r>
            <a:r>
              <a:rPr lang="en-US" sz="3400" dirty="0"/>
              <a:t> Pond’s water is so transparent that) we approximate it with the probability P(</a:t>
            </a:r>
            <a:r>
              <a:rPr lang="en-US" sz="3400" dirty="0" err="1"/>
              <a:t>the|that</a:t>
            </a:r>
            <a:r>
              <a:rPr lang="en-US" sz="3400" dirty="0"/>
              <a:t>).</a:t>
            </a:r>
            <a:endParaRPr sz="3400" dirty="0"/>
          </a:p>
          <a:p>
            <a:pPr marL="457200" lvl="0" indent="0" algn="l" rtl="0">
              <a:spcBef>
                <a:spcPts val="1000"/>
              </a:spcBef>
              <a:spcAft>
                <a:spcPts val="0"/>
              </a:spcAft>
              <a:buNone/>
            </a:pPr>
            <a:endParaRPr sz="3400" dirty="0"/>
          </a:p>
          <a:p>
            <a:pPr marL="457200" lvl="0" indent="-363537" algn="l" rtl="0">
              <a:spcBef>
                <a:spcPts val="1000"/>
              </a:spcBef>
              <a:spcAft>
                <a:spcPts val="0"/>
              </a:spcAft>
              <a:buSzPct val="100000"/>
              <a:buChar char="•"/>
            </a:pPr>
            <a:r>
              <a:rPr lang="en-US" sz="3400" dirty="0"/>
              <a:t>When we use a bigram model to predict the conditional probability of the next word, we are thus making the following approximation: </a:t>
            </a:r>
            <a:endParaRPr sz="3400" dirty="0"/>
          </a:p>
          <a:p>
            <a:pPr marL="0" lvl="0" indent="0" algn="l" rtl="0">
              <a:spcBef>
                <a:spcPts val="1000"/>
              </a:spcBef>
              <a:spcAft>
                <a:spcPts val="0"/>
              </a:spcAft>
              <a:buNone/>
            </a:pPr>
            <a:r>
              <a:rPr lang="en-US" sz="3400" dirty="0"/>
              <a:t>                               </a:t>
            </a:r>
            <a:r>
              <a:rPr lang="en-US" sz="3400" dirty="0">
                <a:highlight>
                  <a:srgbClr val="00FF00"/>
                </a:highlight>
              </a:rPr>
              <a:t>P(wn|w1:n−1) ≈ P(wn|wn−1) </a:t>
            </a:r>
            <a:endParaRPr sz="3400" dirty="0">
              <a:highlight>
                <a:srgbClr val="00FF00"/>
              </a:highlight>
            </a:endParaRPr>
          </a:p>
          <a:p>
            <a:pPr marL="0" lvl="0" indent="0" algn="l" rtl="0">
              <a:spcBef>
                <a:spcPts val="1000"/>
              </a:spcBef>
              <a:spcAft>
                <a:spcPts val="0"/>
              </a:spcAft>
              <a:buNone/>
            </a:pP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1f25c85f513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Markov Assumption of N-Gram  model</a:t>
            </a:r>
            <a:endParaRPr>
              <a:solidFill>
                <a:srgbClr val="FF0066"/>
              </a:solidFill>
            </a:endParaRPr>
          </a:p>
        </p:txBody>
      </p:sp>
      <p:sp>
        <p:nvSpPr>
          <p:cNvPr id="805" name="Google Shape;805;g1f25c85f513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 assumption that the </a:t>
            </a:r>
            <a:r>
              <a:rPr lang="en-US" b="1" dirty="0"/>
              <a:t>probability of a word depends only on the previous word is Markov </a:t>
            </a:r>
            <a:r>
              <a:rPr lang="en-US" dirty="0"/>
              <a:t>called a </a:t>
            </a:r>
            <a:r>
              <a:rPr lang="en-US" u="sng" dirty="0">
                <a:solidFill>
                  <a:srgbClr val="FF0000"/>
                </a:solidFill>
              </a:rPr>
              <a:t>Markov assumption</a:t>
            </a:r>
            <a:r>
              <a:rPr lang="en-US" dirty="0">
                <a:solidFill>
                  <a:srgbClr val="FF0000"/>
                </a:solidFill>
              </a:rPr>
              <a:t>. </a:t>
            </a:r>
            <a:endParaRPr dirty="0">
              <a:solidFill>
                <a:srgbClr val="FF0000"/>
              </a:solidFill>
            </a:endParaRPr>
          </a:p>
          <a:p>
            <a:pPr marL="457200" lvl="0" indent="-342900" algn="l" rtl="0">
              <a:spcBef>
                <a:spcPts val="0"/>
              </a:spcBef>
              <a:spcAft>
                <a:spcPts val="0"/>
              </a:spcAft>
              <a:buSzPts val="1800"/>
              <a:buChar char="●"/>
            </a:pPr>
            <a:r>
              <a:rPr lang="en-US" dirty="0"/>
              <a:t>Markov models are the class of probabilistic models that assume we can </a:t>
            </a:r>
            <a:r>
              <a:rPr lang="en-US" b="1" dirty="0"/>
              <a:t>predict the probability of some future unit without looking too far into the past. </a:t>
            </a:r>
            <a:endParaRPr b="1" dirty="0"/>
          </a:p>
          <a:p>
            <a:pPr marL="457200" lvl="0" indent="-342900" algn="l" rtl="0">
              <a:spcBef>
                <a:spcPts val="0"/>
              </a:spcBef>
              <a:spcAft>
                <a:spcPts val="0"/>
              </a:spcAft>
              <a:buSzPts val="1800"/>
              <a:buChar char="●"/>
            </a:pPr>
            <a:r>
              <a:rPr lang="en-US" dirty="0"/>
              <a:t>We can generalize the bigram (which looks one word into the past) n-gram to the trigram (which looks two words into the past) and thus to the n-gram (which looks n−1 words into the past).</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1f25c85f513_0_30"/>
          <p:cNvSpPr txBox="1">
            <a:spLocks noGrp="1"/>
          </p:cNvSpPr>
          <p:nvPr>
            <p:ph type="body" idx="1"/>
          </p:nvPr>
        </p:nvSpPr>
        <p:spPr>
          <a:xfrm>
            <a:off x="1039125" y="907350"/>
            <a:ext cx="10515600" cy="49065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Let’s see a </a:t>
            </a:r>
            <a:r>
              <a:rPr lang="en-US" b="1" dirty="0"/>
              <a:t>general equation </a:t>
            </a:r>
            <a:r>
              <a:rPr lang="en-US" dirty="0"/>
              <a:t>for this n-gram approximation to the conditional probability of the next word in a sequence. </a:t>
            </a:r>
            <a:endParaRPr dirty="0"/>
          </a:p>
          <a:p>
            <a:pPr marL="457200" lvl="0" indent="-342900" algn="l" rtl="0">
              <a:spcBef>
                <a:spcPts val="0"/>
              </a:spcBef>
              <a:spcAft>
                <a:spcPts val="0"/>
              </a:spcAft>
              <a:buSzPts val="1800"/>
              <a:buChar char="●"/>
            </a:pPr>
            <a:r>
              <a:rPr lang="en-US" dirty="0"/>
              <a:t>We ‘N’ here to mean the n-gram size, so N = 2 means bigrams and N = 3 means trigrams. Then we approximate the probability of a word given its entire context as follows: </a:t>
            </a:r>
            <a:endParaRPr dirty="0"/>
          </a:p>
          <a:p>
            <a:pPr marL="0" lvl="0" indent="0" algn="l" rtl="0">
              <a:spcBef>
                <a:spcPts val="1000"/>
              </a:spcBef>
              <a:spcAft>
                <a:spcPts val="0"/>
              </a:spcAft>
              <a:buNone/>
            </a:pPr>
            <a:r>
              <a:rPr lang="en-US" dirty="0"/>
              <a:t>        </a:t>
            </a:r>
            <a:r>
              <a:rPr lang="en-US" dirty="0">
                <a:highlight>
                  <a:srgbClr val="00FF00"/>
                </a:highlight>
              </a:rPr>
              <a:t>P(wn|w1:n−1) ≈ P(wn|wn−N+1:n−1)</a:t>
            </a:r>
            <a:endParaRPr dirty="0">
              <a:highlight>
                <a:srgbClr val="00FF00"/>
              </a:highlight>
            </a:endParaRPr>
          </a:p>
          <a:p>
            <a:pPr marL="457200" lvl="0" indent="-342900" algn="l" rtl="0">
              <a:spcBef>
                <a:spcPts val="1000"/>
              </a:spcBef>
              <a:spcAft>
                <a:spcPts val="0"/>
              </a:spcAft>
              <a:buSzPts val="1800"/>
              <a:buChar char="●"/>
            </a:pPr>
            <a:r>
              <a:rPr lang="en-US" dirty="0"/>
              <a:t>Given the bigram assumption for the probability of an individual word, we can compute the probability of a complete word sequence </a:t>
            </a:r>
            <a:endParaRPr dirty="0"/>
          </a:p>
        </p:txBody>
      </p:sp>
      <p:pic>
        <p:nvPicPr>
          <p:cNvPr id="811" name="Google Shape;811;g1f25c85f513_0_30"/>
          <p:cNvPicPr preferRelativeResize="0"/>
          <p:nvPr/>
        </p:nvPicPr>
        <p:blipFill>
          <a:blip r:embed="rId3">
            <a:alphaModFix/>
          </a:blip>
          <a:stretch>
            <a:fillRect/>
          </a:stretch>
        </p:blipFill>
        <p:spPr>
          <a:xfrm>
            <a:off x="3917900" y="4641311"/>
            <a:ext cx="4758050" cy="14046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1f25c85f513_0_19"/>
          <p:cNvSpPr txBox="1">
            <a:spLocks noGrp="1"/>
          </p:cNvSpPr>
          <p:nvPr>
            <p:ph type="body" idx="1"/>
          </p:nvPr>
        </p:nvSpPr>
        <p:spPr>
          <a:xfrm>
            <a:off x="838200" y="459400"/>
            <a:ext cx="10515600" cy="4351200"/>
          </a:xfrm>
          <a:prstGeom prst="rect">
            <a:avLst/>
          </a:prstGeom>
        </p:spPr>
        <p:txBody>
          <a:bodyPr spcFirstLastPara="1" wrap="square" lIns="91425" tIns="45700" rIns="91425" bIns="45700" anchor="t" anchorCtr="0">
            <a:normAutofit/>
          </a:bodyPr>
          <a:lstStyle/>
          <a:p>
            <a:pPr marL="457200" lvl="0" indent="0" algn="l" rtl="0">
              <a:spcBef>
                <a:spcPts val="1000"/>
              </a:spcBef>
              <a:spcAft>
                <a:spcPts val="0"/>
              </a:spcAft>
              <a:buNone/>
            </a:pPr>
            <a:r>
              <a:rPr lang="en-US" b="1" u="sng" dirty="0">
                <a:solidFill>
                  <a:schemeClr val="accent6">
                    <a:lumMod val="75000"/>
                  </a:schemeClr>
                </a:solidFill>
              </a:rPr>
              <a:t>How do we estimate these bigram or n-gram probabilities? </a:t>
            </a:r>
            <a:endParaRPr b="1" u="sng" dirty="0">
              <a:solidFill>
                <a:schemeClr val="accent6">
                  <a:lumMod val="75000"/>
                </a:schemeClr>
              </a:solidFill>
            </a:endParaRPr>
          </a:p>
          <a:p>
            <a:pPr marL="457200" lvl="0" indent="-342900" algn="l" rtl="0">
              <a:spcBef>
                <a:spcPts val="1000"/>
              </a:spcBef>
              <a:spcAft>
                <a:spcPts val="0"/>
              </a:spcAft>
              <a:buSzPts val="1800"/>
              <a:buChar char="●"/>
            </a:pPr>
            <a:r>
              <a:rPr lang="en-US" dirty="0"/>
              <a:t>Probabilities are estimated using </a:t>
            </a:r>
            <a:r>
              <a:rPr lang="en-US" dirty="0">
                <a:solidFill>
                  <a:srgbClr val="FF0000"/>
                </a:solidFill>
              </a:rPr>
              <a:t>maximum likelihood estimation or MLE</a:t>
            </a:r>
            <a:r>
              <a:rPr lang="en-US" dirty="0"/>
              <a:t>. </a:t>
            </a:r>
            <a:endParaRPr dirty="0"/>
          </a:p>
          <a:p>
            <a:pPr marL="457200" lvl="0" indent="-342900" algn="l" rtl="0">
              <a:spcBef>
                <a:spcPts val="0"/>
              </a:spcBef>
              <a:spcAft>
                <a:spcPts val="0"/>
              </a:spcAft>
              <a:buSzPts val="1800"/>
              <a:buChar char="●"/>
            </a:pPr>
            <a:r>
              <a:rPr lang="en-US" dirty="0"/>
              <a:t>We get the MLE estimate for the parameters of an n-gram model by getting counts from a corpus, and normalizing the counts so that they lie between 0 and 1.</a:t>
            </a:r>
            <a:endParaRPr dirty="0"/>
          </a:p>
          <a:p>
            <a:pPr marL="457200" lvl="0" indent="-342900" algn="l" rtl="0">
              <a:spcBef>
                <a:spcPts val="0"/>
              </a:spcBef>
              <a:spcAft>
                <a:spcPts val="0"/>
              </a:spcAft>
              <a:buSzPts val="1800"/>
              <a:buChar char="●"/>
            </a:pPr>
            <a:r>
              <a:rPr lang="en-US" dirty="0"/>
              <a:t>For example, </a:t>
            </a:r>
            <a:r>
              <a:rPr lang="en-US" b="1" dirty="0"/>
              <a:t>to compute a particular bigram probability of a word </a:t>
            </a:r>
            <a:r>
              <a:rPr lang="en-US" b="1" dirty="0" err="1"/>
              <a:t>wn</a:t>
            </a:r>
            <a:r>
              <a:rPr lang="en-US" b="1" dirty="0"/>
              <a:t> given a previous word wn−1, we’ll compute the count of the bigram C(wn−1, </a:t>
            </a:r>
            <a:r>
              <a:rPr lang="en-US" b="1" dirty="0" err="1"/>
              <a:t>wn</a:t>
            </a:r>
            <a:r>
              <a:rPr lang="en-US" b="1" dirty="0"/>
              <a:t>) and normalize by the sum of all the bigrams that share the same first word wn−1:</a:t>
            </a:r>
            <a:endParaRPr b="1" dirty="0"/>
          </a:p>
        </p:txBody>
      </p:sp>
      <p:pic>
        <p:nvPicPr>
          <p:cNvPr id="817" name="Google Shape;817;g1f25c85f513_0_19"/>
          <p:cNvPicPr preferRelativeResize="0"/>
          <p:nvPr/>
        </p:nvPicPr>
        <p:blipFill>
          <a:blip r:embed="rId3">
            <a:alphaModFix/>
          </a:blip>
          <a:stretch>
            <a:fillRect/>
          </a:stretch>
        </p:blipFill>
        <p:spPr>
          <a:xfrm>
            <a:off x="3874900" y="4867100"/>
            <a:ext cx="3638550" cy="8667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5DA0-2277-464B-9416-9E29824AD73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CE26A7-E538-4C27-B44A-18E2E9E61CEC}"/>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C89FDBE8-9D36-4B8C-8D34-1DA006668324}"/>
              </a:ext>
            </a:extLst>
          </p:cNvPr>
          <p:cNvPicPr>
            <a:picLocks noChangeAspect="1"/>
          </p:cNvPicPr>
          <p:nvPr/>
        </p:nvPicPr>
        <p:blipFill>
          <a:blip r:embed="rId2"/>
          <a:stretch>
            <a:fillRect/>
          </a:stretch>
        </p:blipFill>
        <p:spPr>
          <a:xfrm>
            <a:off x="2156406" y="365125"/>
            <a:ext cx="7879188" cy="4879934"/>
          </a:xfrm>
          <a:prstGeom prst="rect">
            <a:avLst/>
          </a:prstGeom>
        </p:spPr>
      </p:pic>
    </p:spTree>
    <p:extLst>
      <p:ext uri="{BB962C8B-B14F-4D97-AF65-F5344CB8AC3E}">
        <p14:creationId xmlns:p14="http://schemas.microsoft.com/office/powerpoint/2010/main" val="1232751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497D-7979-461C-BB64-2D66C36E119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49380A-2694-4750-B7C9-CF5650640004}"/>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41835EBB-7C7D-4D3F-89B5-5B432C5605B9}"/>
              </a:ext>
            </a:extLst>
          </p:cNvPr>
          <p:cNvPicPr>
            <a:picLocks noChangeAspect="1"/>
          </p:cNvPicPr>
          <p:nvPr/>
        </p:nvPicPr>
        <p:blipFill>
          <a:blip r:embed="rId2"/>
          <a:stretch>
            <a:fillRect/>
          </a:stretch>
        </p:blipFill>
        <p:spPr>
          <a:xfrm>
            <a:off x="1142026" y="12879"/>
            <a:ext cx="10211774" cy="6015373"/>
          </a:xfrm>
          <a:prstGeom prst="rect">
            <a:avLst/>
          </a:prstGeom>
        </p:spPr>
      </p:pic>
    </p:spTree>
    <p:extLst>
      <p:ext uri="{BB962C8B-B14F-4D97-AF65-F5344CB8AC3E}">
        <p14:creationId xmlns:p14="http://schemas.microsoft.com/office/powerpoint/2010/main" val="637210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20c267cd5ad_0_36"/>
          <p:cNvSpPr txBox="1">
            <a:spLocks noGrp="1"/>
          </p:cNvSpPr>
          <p:nvPr>
            <p:ph type="title"/>
          </p:nvPr>
        </p:nvSpPr>
        <p:spPr>
          <a:xfrm>
            <a:off x="838200" y="365125"/>
            <a:ext cx="10515600" cy="668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solidFill>
                  <a:srgbClr val="FF0000"/>
                </a:solidFill>
              </a:rPr>
              <a:t>More Examples:</a:t>
            </a:r>
            <a:endParaRPr>
              <a:solidFill>
                <a:srgbClr val="FF0000"/>
              </a:solidFill>
            </a:endParaRPr>
          </a:p>
        </p:txBody>
      </p:sp>
      <p:pic>
        <p:nvPicPr>
          <p:cNvPr id="849" name="Google Shape;849;g20c267cd5ad_0_36"/>
          <p:cNvPicPr preferRelativeResize="0"/>
          <p:nvPr/>
        </p:nvPicPr>
        <p:blipFill>
          <a:blip r:embed="rId3">
            <a:alphaModFix/>
          </a:blip>
          <a:stretch>
            <a:fillRect/>
          </a:stretch>
        </p:blipFill>
        <p:spPr>
          <a:xfrm>
            <a:off x="838200" y="1033525"/>
            <a:ext cx="9120799" cy="5331300"/>
          </a:xfrm>
          <a:prstGeom prst="rect">
            <a:avLst/>
          </a:prstGeom>
          <a:noFill/>
          <a:ln>
            <a:noFill/>
          </a:ln>
        </p:spPr>
      </p:pic>
    </p:spTree>
    <p:extLst>
      <p:ext uri="{BB962C8B-B14F-4D97-AF65-F5344CB8AC3E}">
        <p14:creationId xmlns:p14="http://schemas.microsoft.com/office/powerpoint/2010/main" val="342026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66"/>
              </a:buClr>
              <a:buSzPts val="4400"/>
              <a:buFont typeface="Calibri"/>
              <a:buNone/>
            </a:pPr>
            <a:r>
              <a:rPr lang="en-US" b="1">
                <a:solidFill>
                  <a:srgbClr val="FF0066"/>
                </a:solidFill>
              </a:rPr>
              <a:t>Approaches of tokenization</a:t>
            </a:r>
            <a:endParaRPr b="1"/>
          </a:p>
        </p:txBody>
      </p:sp>
      <p:sp>
        <p:nvSpPr>
          <p:cNvPr id="145" name="Google Shape;145;p11"/>
          <p:cNvSpPr txBox="1">
            <a:spLocks noGrp="1"/>
          </p:cNvSpPr>
          <p:nvPr>
            <p:ph type="body" idx="1"/>
          </p:nvPr>
        </p:nvSpPr>
        <p:spPr>
          <a:xfrm>
            <a:off x="838200" y="1825625"/>
            <a:ext cx="8305800" cy="3816223"/>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rgbClr val="0070C0"/>
              </a:buClr>
              <a:buSzPct val="100000"/>
              <a:buNone/>
            </a:pPr>
            <a:r>
              <a:rPr lang="en-US" b="1">
                <a:solidFill>
                  <a:srgbClr val="0070C0"/>
                </a:solidFill>
              </a:rPr>
              <a:t>5. Penn TreeBank Tokenization</a:t>
            </a:r>
            <a:endParaRPr/>
          </a:p>
          <a:p>
            <a:pPr marL="228600" lvl="0" indent="-228600" algn="l" rtl="0">
              <a:lnSpc>
                <a:spcPct val="90000"/>
              </a:lnSpc>
              <a:spcBef>
                <a:spcPts val="1000"/>
              </a:spcBef>
              <a:spcAft>
                <a:spcPts val="0"/>
              </a:spcAft>
              <a:buClr>
                <a:schemeClr val="dk1"/>
              </a:buClr>
              <a:buSzPct val="100000"/>
              <a:buChar char="•"/>
            </a:pPr>
            <a:r>
              <a:rPr lang="en-US"/>
              <a:t>Tree bank is a corpus that was built to provide semantic and syntactical annotation of  language. </a:t>
            </a:r>
            <a:endParaRPr/>
          </a:p>
          <a:p>
            <a:pPr marL="228600" lvl="0" indent="-228600" algn="l" rtl="0">
              <a:lnSpc>
                <a:spcPct val="90000"/>
              </a:lnSpc>
              <a:spcBef>
                <a:spcPts val="1000"/>
              </a:spcBef>
              <a:spcAft>
                <a:spcPts val="0"/>
              </a:spcAft>
              <a:buClr>
                <a:schemeClr val="dk1"/>
              </a:buClr>
              <a:buSzPct val="100000"/>
              <a:buChar char="•"/>
            </a:pPr>
            <a:r>
              <a:rPr lang="en-US"/>
              <a:t>Penn Treebank is one of the most extensive treebanks ever published. </a:t>
            </a:r>
            <a:endParaRPr/>
          </a:p>
          <a:p>
            <a:pPr marL="228600" lvl="0" indent="-228600" algn="l" rtl="0">
              <a:lnSpc>
                <a:spcPct val="90000"/>
              </a:lnSpc>
              <a:spcBef>
                <a:spcPts val="1000"/>
              </a:spcBef>
              <a:spcAft>
                <a:spcPts val="0"/>
              </a:spcAft>
              <a:buClr>
                <a:schemeClr val="dk1"/>
              </a:buClr>
              <a:buSzPct val="100000"/>
              <a:buChar char="•"/>
            </a:pPr>
            <a:r>
              <a:rPr lang="en-US"/>
              <a:t>This tokenization approach distinguishes punctuation, clitics (words that appear with other words, such as I'm, don't), and hyphenated words.</a:t>
            </a:r>
            <a:endParaRPr/>
          </a:p>
          <a:p>
            <a:pPr marL="0" lvl="0" indent="0" algn="l" rtl="0">
              <a:lnSpc>
                <a:spcPct val="90000"/>
              </a:lnSpc>
              <a:spcBef>
                <a:spcPts val="1000"/>
              </a:spcBef>
              <a:spcAft>
                <a:spcPts val="0"/>
              </a:spcAft>
              <a:buClr>
                <a:srgbClr val="0070C0"/>
              </a:buClr>
              <a:buSzPct val="100000"/>
              <a:buNone/>
            </a:pPr>
            <a:r>
              <a:rPr lang="en-US" b="1">
                <a:solidFill>
                  <a:srgbClr val="0070C0"/>
                </a:solidFill>
              </a:rPr>
              <a:t>6. Spacy Tokenizer</a:t>
            </a:r>
            <a:endParaRPr/>
          </a:p>
          <a:p>
            <a:pPr marL="228600" lvl="0" indent="-228600" algn="l" rtl="0">
              <a:lnSpc>
                <a:spcPct val="90000"/>
              </a:lnSpc>
              <a:spcBef>
                <a:spcPts val="1000"/>
              </a:spcBef>
              <a:spcAft>
                <a:spcPts val="0"/>
              </a:spcAft>
              <a:buClr>
                <a:schemeClr val="dk1"/>
              </a:buClr>
              <a:buSzPct val="100000"/>
              <a:buChar char="•"/>
            </a:pPr>
            <a:r>
              <a:rPr lang="en-US"/>
              <a:t>This is a current tokenization strategy that is quick and easy to customize. </a:t>
            </a:r>
            <a:endParaRPr/>
          </a:p>
          <a:p>
            <a:pPr marL="228600" lvl="0" indent="-228600" algn="l" rtl="0">
              <a:lnSpc>
                <a:spcPct val="90000"/>
              </a:lnSpc>
              <a:spcBef>
                <a:spcPts val="1000"/>
              </a:spcBef>
              <a:spcAft>
                <a:spcPts val="0"/>
              </a:spcAft>
              <a:buClr>
                <a:schemeClr val="dk1"/>
              </a:buClr>
              <a:buSzPct val="100000"/>
              <a:buChar char="•"/>
            </a:pPr>
            <a:r>
              <a:rPr lang="en-US"/>
              <a:t>It allows you to define specific tokens that do not need to be divided or must be segmented using special criteria. </a:t>
            </a:r>
            <a:endParaRPr/>
          </a:p>
          <a:p>
            <a:pPr marL="228600" lvl="0" indent="-228600" algn="l" rtl="0">
              <a:lnSpc>
                <a:spcPct val="90000"/>
              </a:lnSpc>
              <a:spcBef>
                <a:spcPts val="1000"/>
              </a:spcBef>
              <a:spcAft>
                <a:spcPts val="0"/>
              </a:spcAft>
              <a:buClr>
                <a:schemeClr val="dk1"/>
              </a:buClr>
              <a:buSzPct val="100000"/>
              <a:buChar char="•"/>
            </a:pPr>
            <a:r>
              <a:rPr lang="en-US"/>
              <a:t>If you wish to maintain $ as a distinct token, you must prioritize it over other tokenization activities.</a:t>
            </a:r>
            <a:endParaRPr/>
          </a:p>
        </p:txBody>
      </p:sp>
      <p:pic>
        <p:nvPicPr>
          <p:cNvPr id="146" name="Google Shape;146;p11" descr="https://upload.wikimedia.org/wikipedia/en/thumb/0/00/Example-tree.png/250px-Example-tree.png"/>
          <p:cNvPicPr preferRelativeResize="0"/>
          <p:nvPr/>
        </p:nvPicPr>
        <p:blipFill rotWithShape="1">
          <a:blip r:embed="rId3">
            <a:alphaModFix/>
          </a:blip>
          <a:srcRect/>
          <a:stretch/>
        </p:blipFill>
        <p:spPr>
          <a:xfrm>
            <a:off x="9144000" y="1690688"/>
            <a:ext cx="2381250" cy="1952625"/>
          </a:xfrm>
          <a:prstGeom prst="rect">
            <a:avLst/>
          </a:prstGeom>
          <a:noFill/>
          <a:ln>
            <a:noFill/>
          </a:ln>
        </p:spPr>
      </p:pic>
      <p:sp>
        <p:nvSpPr>
          <p:cNvPr id="147" name="Google Shape;147;p11"/>
          <p:cNvSpPr txBox="1"/>
          <p:nvPr/>
        </p:nvSpPr>
        <p:spPr>
          <a:xfrm>
            <a:off x="9671685" y="3712464"/>
            <a:ext cx="13258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Tree Bank</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g20c267cd5ad_0_41"/>
          <p:cNvPicPr preferRelativeResize="0"/>
          <p:nvPr/>
        </p:nvPicPr>
        <p:blipFill>
          <a:blip r:embed="rId3">
            <a:alphaModFix/>
          </a:blip>
          <a:stretch>
            <a:fillRect/>
          </a:stretch>
        </p:blipFill>
        <p:spPr>
          <a:xfrm>
            <a:off x="1393825" y="258550"/>
            <a:ext cx="9133776" cy="4988826"/>
          </a:xfrm>
          <a:prstGeom prst="rect">
            <a:avLst/>
          </a:prstGeom>
          <a:noFill/>
          <a:ln>
            <a:noFill/>
          </a:ln>
        </p:spPr>
      </p:pic>
      <p:pic>
        <p:nvPicPr>
          <p:cNvPr id="855" name="Google Shape;855;g20c267cd5ad_0_41"/>
          <p:cNvPicPr preferRelativeResize="0"/>
          <p:nvPr/>
        </p:nvPicPr>
        <p:blipFill>
          <a:blip r:embed="rId4">
            <a:alphaModFix/>
          </a:blip>
          <a:stretch>
            <a:fillRect/>
          </a:stretch>
        </p:blipFill>
        <p:spPr>
          <a:xfrm>
            <a:off x="1393825" y="5234125"/>
            <a:ext cx="9133777" cy="1325700"/>
          </a:xfrm>
          <a:prstGeom prst="rect">
            <a:avLst/>
          </a:prstGeom>
          <a:noFill/>
          <a:ln>
            <a:noFill/>
          </a:ln>
        </p:spPr>
      </p:pic>
    </p:spTree>
    <p:extLst>
      <p:ext uri="{BB962C8B-B14F-4D97-AF65-F5344CB8AC3E}">
        <p14:creationId xmlns:p14="http://schemas.microsoft.com/office/powerpoint/2010/main" val="464141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20c267cd5ad_0_46"/>
          <p:cNvSpPr txBox="1">
            <a:spLocks noGrp="1"/>
          </p:cNvSpPr>
          <p:nvPr>
            <p:ph type="title"/>
          </p:nvPr>
        </p:nvSpPr>
        <p:spPr>
          <a:xfrm>
            <a:off x="838200" y="365125"/>
            <a:ext cx="4518900" cy="53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600" b="1">
                <a:solidFill>
                  <a:srgbClr val="FF0066"/>
                </a:solidFill>
              </a:rPr>
              <a:t>Tri Gram (Two words History)</a:t>
            </a:r>
            <a:endParaRPr sz="2600" b="1">
              <a:solidFill>
                <a:srgbClr val="FF0066"/>
              </a:solidFill>
            </a:endParaRPr>
          </a:p>
        </p:txBody>
      </p:sp>
      <p:pic>
        <p:nvPicPr>
          <p:cNvPr id="861" name="Google Shape;861;g20c267cd5ad_0_46"/>
          <p:cNvPicPr preferRelativeResize="0"/>
          <p:nvPr/>
        </p:nvPicPr>
        <p:blipFill>
          <a:blip r:embed="rId3">
            <a:alphaModFix/>
          </a:blip>
          <a:stretch>
            <a:fillRect/>
          </a:stretch>
        </p:blipFill>
        <p:spPr>
          <a:xfrm>
            <a:off x="954150" y="1168900"/>
            <a:ext cx="8825949" cy="4679250"/>
          </a:xfrm>
          <a:prstGeom prst="rect">
            <a:avLst/>
          </a:prstGeom>
          <a:noFill/>
          <a:ln>
            <a:noFill/>
          </a:ln>
        </p:spPr>
      </p:pic>
    </p:spTree>
    <p:extLst>
      <p:ext uri="{BB962C8B-B14F-4D97-AF65-F5344CB8AC3E}">
        <p14:creationId xmlns:p14="http://schemas.microsoft.com/office/powerpoint/2010/main" val="2690006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g20c267cd5ad_0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867" name="Google Shape;867;g20c267cd5ad_0_51"/>
          <p:cNvPicPr preferRelativeResize="0"/>
          <p:nvPr/>
        </p:nvPicPr>
        <p:blipFill>
          <a:blip r:embed="rId3">
            <a:alphaModFix/>
          </a:blip>
          <a:stretch>
            <a:fillRect/>
          </a:stretch>
        </p:blipFill>
        <p:spPr>
          <a:xfrm>
            <a:off x="1799000" y="1210050"/>
            <a:ext cx="8825926" cy="3633975"/>
          </a:xfrm>
          <a:prstGeom prst="rect">
            <a:avLst/>
          </a:prstGeom>
          <a:noFill/>
          <a:ln>
            <a:noFill/>
          </a:ln>
        </p:spPr>
      </p:pic>
    </p:spTree>
    <p:extLst>
      <p:ext uri="{BB962C8B-B14F-4D97-AF65-F5344CB8AC3E}">
        <p14:creationId xmlns:p14="http://schemas.microsoft.com/office/powerpoint/2010/main" val="3042475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Google Shape;872;g20c267cd5ad_0_56"/>
          <p:cNvPicPr preferRelativeResize="0"/>
          <p:nvPr/>
        </p:nvPicPr>
        <p:blipFill>
          <a:blip r:embed="rId3">
            <a:alphaModFix/>
          </a:blip>
          <a:stretch>
            <a:fillRect/>
          </a:stretch>
        </p:blipFill>
        <p:spPr>
          <a:xfrm>
            <a:off x="2427125" y="735500"/>
            <a:ext cx="7337749" cy="4406350"/>
          </a:xfrm>
          <a:prstGeom prst="rect">
            <a:avLst/>
          </a:prstGeom>
          <a:noFill/>
          <a:ln>
            <a:noFill/>
          </a:ln>
        </p:spPr>
      </p:pic>
      <p:pic>
        <p:nvPicPr>
          <p:cNvPr id="873" name="Google Shape;873;g20c267cd5ad_0_56"/>
          <p:cNvPicPr preferRelativeResize="0"/>
          <p:nvPr/>
        </p:nvPicPr>
        <p:blipFill>
          <a:blip r:embed="rId4">
            <a:alphaModFix/>
          </a:blip>
          <a:stretch>
            <a:fillRect/>
          </a:stretch>
        </p:blipFill>
        <p:spPr>
          <a:xfrm>
            <a:off x="2427125" y="5141850"/>
            <a:ext cx="7337750" cy="1204736"/>
          </a:xfrm>
          <a:prstGeom prst="rect">
            <a:avLst/>
          </a:prstGeom>
          <a:noFill/>
          <a:ln>
            <a:noFill/>
          </a:ln>
        </p:spPr>
      </p:pic>
      <p:sp>
        <p:nvSpPr>
          <p:cNvPr id="874" name="Google Shape;874;g20c267cd5ad_0_56"/>
          <p:cNvSpPr txBox="1"/>
          <p:nvPr/>
        </p:nvSpPr>
        <p:spPr>
          <a:xfrm>
            <a:off x="3463375" y="139150"/>
            <a:ext cx="630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FF0000"/>
                </a:solidFill>
                <a:latin typeface="Calibri"/>
                <a:ea typeface="Calibri"/>
                <a:cs typeface="Calibri"/>
                <a:sym typeface="Calibri"/>
              </a:rPr>
              <a:t>Four - Gram (Three word History)</a:t>
            </a:r>
            <a:endParaRPr sz="24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972853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g20c267cd5ad_0_62"/>
          <p:cNvPicPr preferRelativeResize="0"/>
          <p:nvPr/>
        </p:nvPicPr>
        <p:blipFill>
          <a:blip r:embed="rId3">
            <a:alphaModFix/>
          </a:blip>
          <a:stretch>
            <a:fillRect/>
          </a:stretch>
        </p:blipFill>
        <p:spPr>
          <a:xfrm>
            <a:off x="1244750" y="560349"/>
            <a:ext cx="10378351" cy="4528450"/>
          </a:xfrm>
          <a:prstGeom prst="rect">
            <a:avLst/>
          </a:prstGeom>
          <a:noFill/>
          <a:ln>
            <a:noFill/>
          </a:ln>
        </p:spPr>
      </p:pic>
    </p:spTree>
    <p:extLst>
      <p:ext uri="{BB962C8B-B14F-4D97-AF65-F5344CB8AC3E}">
        <p14:creationId xmlns:p14="http://schemas.microsoft.com/office/powerpoint/2010/main" val="33720442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20c267cd5ad_0_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885" name="Google Shape;885;g20c267cd5ad_0_68"/>
          <p:cNvPicPr preferRelativeResize="0"/>
          <p:nvPr/>
        </p:nvPicPr>
        <p:blipFill>
          <a:blip r:embed="rId3">
            <a:alphaModFix/>
          </a:blip>
          <a:stretch>
            <a:fillRect/>
          </a:stretch>
        </p:blipFill>
        <p:spPr>
          <a:xfrm>
            <a:off x="838200" y="365126"/>
            <a:ext cx="9511749" cy="2349375"/>
          </a:xfrm>
          <a:prstGeom prst="rect">
            <a:avLst/>
          </a:prstGeom>
          <a:noFill/>
          <a:ln>
            <a:noFill/>
          </a:ln>
        </p:spPr>
      </p:pic>
    </p:spTree>
    <p:extLst>
      <p:ext uri="{BB962C8B-B14F-4D97-AF65-F5344CB8AC3E}">
        <p14:creationId xmlns:p14="http://schemas.microsoft.com/office/powerpoint/2010/main" val="3330291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1f25c85f513_0_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0066"/>
                </a:solidFill>
              </a:rPr>
              <a:t>Example of N-gram probabilities </a:t>
            </a:r>
            <a:endParaRPr>
              <a:solidFill>
                <a:srgbClr val="FF0066"/>
              </a:solidFill>
            </a:endParaRPr>
          </a:p>
        </p:txBody>
      </p:sp>
      <p:sp>
        <p:nvSpPr>
          <p:cNvPr id="823" name="Google Shape;823;g1f25c85f513_0_5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Clr>
                <a:schemeClr val="dk1"/>
              </a:buClr>
              <a:buSzPct val="39285"/>
              <a:buFont typeface="Arial"/>
              <a:buNone/>
            </a:pPr>
            <a:r>
              <a:rPr lang="en-US" b="1" dirty="0">
                <a:solidFill>
                  <a:srgbClr val="38761D"/>
                </a:solidFill>
              </a:rPr>
              <a:t>&lt;s&gt; I am Sam &lt;/s&gt;</a:t>
            </a:r>
            <a:endParaRPr b="1" dirty="0">
              <a:solidFill>
                <a:srgbClr val="38761D"/>
              </a:solidFill>
            </a:endParaRPr>
          </a:p>
          <a:p>
            <a:pPr marL="0" lvl="0" indent="0" algn="l" rtl="0">
              <a:spcBef>
                <a:spcPts val="1000"/>
              </a:spcBef>
              <a:spcAft>
                <a:spcPts val="0"/>
              </a:spcAft>
              <a:buClr>
                <a:schemeClr val="dk1"/>
              </a:buClr>
              <a:buSzPct val="39285"/>
              <a:buFont typeface="Arial"/>
              <a:buNone/>
            </a:pPr>
            <a:r>
              <a:rPr lang="en-US" b="1" dirty="0">
                <a:solidFill>
                  <a:srgbClr val="38761D"/>
                </a:solidFill>
              </a:rPr>
              <a:t>&lt;s&gt; Sam I am &lt;/s&gt;</a:t>
            </a:r>
            <a:endParaRPr b="1" dirty="0">
              <a:solidFill>
                <a:srgbClr val="38761D"/>
              </a:solidFill>
            </a:endParaRPr>
          </a:p>
          <a:p>
            <a:pPr marL="0" lvl="0" indent="0" algn="l" rtl="0">
              <a:spcBef>
                <a:spcPts val="1000"/>
              </a:spcBef>
              <a:spcAft>
                <a:spcPts val="0"/>
              </a:spcAft>
              <a:buNone/>
            </a:pPr>
            <a:r>
              <a:rPr lang="en-US" b="1" dirty="0">
                <a:solidFill>
                  <a:srgbClr val="38761D"/>
                </a:solidFill>
              </a:rPr>
              <a:t>&lt;s&gt; I do not like green eggs and ham &lt;/s&gt;</a:t>
            </a:r>
            <a:endParaRPr b="1" dirty="0">
              <a:solidFill>
                <a:srgbClr val="38761D"/>
              </a:solidFill>
            </a:endParaRPr>
          </a:p>
          <a:p>
            <a:pPr marL="0" lvl="0" indent="0" algn="l" rtl="0">
              <a:spcBef>
                <a:spcPts val="1000"/>
              </a:spcBef>
              <a:spcAft>
                <a:spcPts val="0"/>
              </a:spcAft>
              <a:buNone/>
            </a:pPr>
            <a:endParaRPr dirty="0"/>
          </a:p>
          <a:p>
            <a:pPr marL="0" lvl="0" indent="0" algn="l" rtl="0">
              <a:spcBef>
                <a:spcPts val="1000"/>
              </a:spcBef>
              <a:spcAft>
                <a:spcPts val="0"/>
              </a:spcAft>
              <a:buNone/>
            </a:pPr>
            <a:r>
              <a:rPr lang="en-US" dirty="0"/>
              <a:t>P(I |&lt;S&gt;) = C ( &lt;S&gt; ,I) / C (&lt;S&gt;) = 2 / 3 = 0.67</a:t>
            </a:r>
            <a:endParaRPr dirty="0"/>
          </a:p>
          <a:p>
            <a:pPr marL="0" lvl="0" indent="0" algn="l" rtl="0">
              <a:spcBef>
                <a:spcPts val="1000"/>
              </a:spcBef>
              <a:spcAft>
                <a:spcPts val="0"/>
              </a:spcAft>
              <a:buNone/>
            </a:pPr>
            <a:r>
              <a:rPr lang="en-US" dirty="0"/>
              <a:t>P (am | I ) = C(I , am) / C (I) = 2 / 3 = 0.67</a:t>
            </a:r>
            <a:endParaRPr dirty="0"/>
          </a:p>
          <a:p>
            <a:pPr marL="0" lvl="0" indent="0" algn="l" rtl="0">
              <a:spcBef>
                <a:spcPts val="1000"/>
              </a:spcBef>
              <a:spcAft>
                <a:spcPts val="0"/>
              </a:spcAft>
              <a:buNone/>
            </a:pPr>
            <a:r>
              <a:rPr lang="en-US" dirty="0"/>
              <a:t>P (Sam |&lt;S&gt; ) = C (&lt;S&gt;, Sam) / C (&lt;S&gt;) = 1 / 3 = 0.33</a:t>
            </a:r>
            <a:endParaRPr dirty="0"/>
          </a:p>
          <a:p>
            <a:pPr marL="0" lvl="0" indent="0" algn="l" rtl="0">
              <a:spcBef>
                <a:spcPts val="1000"/>
              </a:spcBef>
              <a:spcAft>
                <a:spcPts val="0"/>
              </a:spcAft>
              <a:buNone/>
            </a:pPr>
            <a:r>
              <a:rPr lang="en-US" dirty="0"/>
              <a:t>P(&lt;/S&gt;|Sam) = 1/2 = 0.5 </a:t>
            </a:r>
            <a:endParaRPr dirty="0"/>
          </a:p>
          <a:p>
            <a:pPr marL="0" lvl="0" indent="0" algn="l" rtl="0">
              <a:spcBef>
                <a:spcPts val="1000"/>
              </a:spcBef>
              <a:spcAft>
                <a:spcPts val="0"/>
              </a:spcAft>
              <a:buNone/>
            </a:pPr>
            <a:r>
              <a:rPr lang="en-US" dirty="0"/>
              <a:t>P(</a:t>
            </a:r>
            <a:r>
              <a:rPr lang="en-US" dirty="0" err="1"/>
              <a:t>Sam|am</a:t>
            </a:r>
            <a:r>
              <a:rPr lang="en-US" dirty="0"/>
              <a:t>) = 1 /2 = 0.5 </a:t>
            </a:r>
            <a:endParaRPr dirty="0"/>
          </a:p>
          <a:p>
            <a:pPr marL="0" lvl="0" indent="0" algn="l" rtl="0">
              <a:spcBef>
                <a:spcPts val="1000"/>
              </a:spcBef>
              <a:spcAft>
                <a:spcPts val="0"/>
              </a:spcAft>
              <a:buNone/>
            </a:pPr>
            <a:r>
              <a:rPr lang="en-US" dirty="0"/>
              <a:t>P(</a:t>
            </a:r>
            <a:r>
              <a:rPr lang="en-US" dirty="0" err="1"/>
              <a:t>do|I</a:t>
            </a:r>
            <a:r>
              <a:rPr lang="en-US" dirty="0"/>
              <a:t>) = 1/ 3 = 0.33</a:t>
            </a:r>
            <a:endParaRPr dirty="0"/>
          </a:p>
          <a:p>
            <a:pPr marL="0" lvl="0" indent="0" algn="l" rtl="0">
              <a:spcBef>
                <a:spcPts val="1000"/>
              </a:spcBef>
              <a:spcAft>
                <a:spcPts val="0"/>
              </a:spcAft>
              <a:buNone/>
            </a:pP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A21E-7FA8-400A-9213-F97C7BB2F34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3C03171-5B24-4031-A3DA-8A2B05D130F4}"/>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F90259C4-E9F0-49A3-AA16-6927C9861A68}"/>
              </a:ext>
            </a:extLst>
          </p:cNvPr>
          <p:cNvPicPr>
            <a:picLocks noChangeAspect="1"/>
          </p:cNvPicPr>
          <p:nvPr/>
        </p:nvPicPr>
        <p:blipFill>
          <a:blip r:embed="rId2"/>
          <a:stretch>
            <a:fillRect/>
          </a:stretch>
        </p:blipFill>
        <p:spPr>
          <a:xfrm>
            <a:off x="838200" y="218942"/>
            <a:ext cx="9864144" cy="6191904"/>
          </a:xfrm>
          <a:prstGeom prst="rect">
            <a:avLst/>
          </a:prstGeom>
        </p:spPr>
      </p:pic>
    </p:spTree>
    <p:extLst>
      <p:ext uri="{BB962C8B-B14F-4D97-AF65-F5344CB8AC3E}">
        <p14:creationId xmlns:p14="http://schemas.microsoft.com/office/powerpoint/2010/main" val="2185742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E8B2-EBD7-4DCC-89B3-F0727ACB98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6B266F-F184-4242-8C91-29C58EC4BBFC}"/>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463C3166-63FD-43ED-9858-0440CE7B282E}"/>
              </a:ext>
            </a:extLst>
          </p:cNvPr>
          <p:cNvPicPr>
            <a:picLocks noChangeAspect="1"/>
          </p:cNvPicPr>
          <p:nvPr/>
        </p:nvPicPr>
        <p:blipFill>
          <a:blip r:embed="rId2"/>
          <a:stretch>
            <a:fillRect/>
          </a:stretch>
        </p:blipFill>
        <p:spPr>
          <a:xfrm>
            <a:off x="1790700" y="365124"/>
            <a:ext cx="8615430" cy="6391185"/>
          </a:xfrm>
          <a:prstGeom prst="rect">
            <a:avLst/>
          </a:prstGeom>
        </p:spPr>
      </p:pic>
    </p:spTree>
    <p:extLst>
      <p:ext uri="{BB962C8B-B14F-4D97-AF65-F5344CB8AC3E}">
        <p14:creationId xmlns:p14="http://schemas.microsoft.com/office/powerpoint/2010/main" val="7799992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AE2C-9831-42F2-BEE9-5030B0E5D6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904BDE6-A9C4-4EF1-8ADA-E4D0BB1F45E2}"/>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98BB153F-76A1-43EF-ACEA-1F5E56B12BB8}"/>
              </a:ext>
            </a:extLst>
          </p:cNvPr>
          <p:cNvPicPr>
            <a:picLocks noChangeAspect="1"/>
          </p:cNvPicPr>
          <p:nvPr/>
        </p:nvPicPr>
        <p:blipFill>
          <a:blip r:embed="rId2"/>
          <a:stretch>
            <a:fillRect/>
          </a:stretch>
        </p:blipFill>
        <p:spPr>
          <a:xfrm>
            <a:off x="1768698" y="96636"/>
            <a:ext cx="8654604" cy="6664727"/>
          </a:xfrm>
          <a:prstGeom prst="rect">
            <a:avLst/>
          </a:prstGeom>
        </p:spPr>
      </p:pic>
    </p:spTree>
    <p:extLst>
      <p:ext uri="{BB962C8B-B14F-4D97-AF65-F5344CB8AC3E}">
        <p14:creationId xmlns:p14="http://schemas.microsoft.com/office/powerpoint/2010/main" val="29523751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5461</TotalTime>
  <Words>9421</Words>
  <Application>Microsoft Office PowerPoint</Application>
  <PresentationFormat>Widescreen</PresentationFormat>
  <Paragraphs>1012</Paragraphs>
  <Slides>180</Slides>
  <Notes>108</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180</vt:i4>
      </vt:variant>
    </vt:vector>
  </HeadingPairs>
  <TitlesOfParts>
    <vt:vector size="198" baseType="lpstr">
      <vt:lpstr>Quattrocento Sans</vt:lpstr>
      <vt:lpstr>Calibri</vt:lpstr>
      <vt:lpstr>Symbol</vt:lpstr>
      <vt:lpstr>Courier</vt:lpstr>
      <vt:lpstr>SegoeUI,Bold</vt:lpstr>
      <vt:lpstr>Open Sans</vt:lpstr>
      <vt:lpstr>Times New Roman</vt:lpstr>
      <vt:lpstr>Helvetica</vt:lpstr>
      <vt:lpstr>SegoeUI</vt:lpstr>
      <vt:lpstr>Source Serif Pro</vt:lpstr>
      <vt:lpstr>Cambria</vt:lpstr>
      <vt:lpstr>Georgia</vt:lpstr>
      <vt:lpstr>Noto Sans Symbols</vt:lpstr>
      <vt:lpstr>Wingdings</vt:lpstr>
      <vt:lpstr>Helvetica-Bold</vt:lpstr>
      <vt:lpstr>Arial</vt:lpstr>
      <vt:lpstr>SegoeUI,Italic</vt:lpstr>
      <vt:lpstr>Office Theme</vt:lpstr>
      <vt:lpstr>Module 2</vt:lpstr>
      <vt:lpstr>Why is word Level Analysis ?</vt:lpstr>
      <vt:lpstr>Tokenization (Imp)</vt:lpstr>
      <vt:lpstr>Tokenization</vt:lpstr>
      <vt:lpstr>Tokenization</vt:lpstr>
      <vt:lpstr>Approaches of Tokenization (Imp)</vt:lpstr>
      <vt:lpstr>Approaches of tokenization</vt:lpstr>
      <vt:lpstr>Approaches of tokenization</vt:lpstr>
      <vt:lpstr>Approaches of tokenization</vt:lpstr>
      <vt:lpstr>Approaches of tokenization</vt:lpstr>
      <vt:lpstr>Approaches of tokenization</vt:lpstr>
      <vt:lpstr>Approaches of tokenization</vt:lpstr>
      <vt:lpstr>Subword tokenization – BPE (Imp)</vt:lpstr>
      <vt:lpstr>BPE(Byte Pair Encoding)</vt:lpstr>
      <vt:lpstr>BPE(Byte Pair Encoding)</vt:lpstr>
      <vt:lpstr>Another example (BPE)</vt:lpstr>
      <vt:lpstr>PowerPoint Presentation</vt:lpstr>
      <vt:lpstr>Algorithm - BPE</vt:lpstr>
      <vt:lpstr>Subword tokenization- Word Piece Encodding</vt:lpstr>
      <vt:lpstr>Word Piece Tokenizer</vt:lpstr>
      <vt:lpstr>Word Piece Tokenizer</vt:lpstr>
      <vt:lpstr>BPE Vs WPE</vt:lpstr>
      <vt:lpstr>Segmentation</vt:lpstr>
      <vt:lpstr>Stemming and lemmatization (Imp)</vt:lpstr>
      <vt:lpstr>Stemming</vt:lpstr>
      <vt:lpstr>Stemming</vt:lpstr>
      <vt:lpstr>Stemming</vt:lpstr>
      <vt:lpstr>Over stemming</vt:lpstr>
      <vt:lpstr>Under stemming</vt:lpstr>
      <vt:lpstr>Under stemming</vt:lpstr>
      <vt:lpstr>Lemmatization</vt:lpstr>
      <vt:lpstr>Lemmatization</vt:lpstr>
      <vt:lpstr>Stemming Vs. Lemmatization</vt:lpstr>
      <vt:lpstr>Morphological analysis</vt:lpstr>
      <vt:lpstr>Some important terminologies</vt:lpstr>
      <vt:lpstr>Types of Morphology</vt:lpstr>
      <vt:lpstr>Inflectional Morphology</vt:lpstr>
      <vt:lpstr>Example of inflected morphology</vt:lpstr>
      <vt:lpstr>Derivational Morphology</vt:lpstr>
      <vt:lpstr>PowerPoint Presentation</vt:lpstr>
      <vt:lpstr>Example: Derivational morphology</vt:lpstr>
      <vt:lpstr>Derivational Vs. Inflectional Merphemes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Dictionary Lookup</vt:lpstr>
      <vt:lpstr>Finite State Morphology</vt:lpstr>
      <vt:lpstr>Finite State Morphology</vt:lpstr>
      <vt:lpstr>Deterministic Finite Automation (DFA) </vt:lpstr>
      <vt:lpstr>Deterministic Finite Automation (DFA) </vt:lpstr>
      <vt:lpstr>Deterministic Finite Automation (DFA) </vt:lpstr>
      <vt:lpstr>PowerPoint Presentation</vt:lpstr>
      <vt:lpstr>PowerPoint Presentation</vt:lpstr>
      <vt:lpstr>PowerPoint Presentation</vt:lpstr>
      <vt:lpstr>Non-deterministic Finite Automation (NDFA)</vt:lpstr>
      <vt:lpstr>Non-deterministic Finite Automation (NDFA)</vt:lpstr>
      <vt:lpstr>PowerPoint Presentation</vt:lpstr>
      <vt:lpstr>PowerPoint Presentation</vt:lpstr>
      <vt:lpstr>PowerPoint Presentation</vt:lpstr>
      <vt:lpstr>Finite State Transducer</vt:lpstr>
      <vt:lpstr>PowerPoint Presentation</vt:lpstr>
      <vt:lpstr>PowerPoint Presentation</vt:lpstr>
      <vt:lpstr>PowerPoint Presentation</vt:lpstr>
      <vt:lpstr>PowerPoint Presentation</vt:lpstr>
      <vt:lpstr>Orthographic Rules</vt:lpstr>
      <vt:lpstr>lexicon</vt:lpstr>
      <vt:lpstr>PowerPoint Presentation</vt:lpstr>
      <vt:lpstr>PowerPoint Presentation</vt:lpstr>
      <vt:lpstr>  N-Gram Language Model </vt:lpstr>
      <vt:lpstr> N-Gram Language Model (Imp) </vt:lpstr>
      <vt:lpstr>N-Gram Language Model</vt:lpstr>
      <vt:lpstr>N-Gram Language Model</vt:lpstr>
      <vt:lpstr>N-Gram Language Model</vt:lpstr>
      <vt:lpstr>PowerPoint Presentation</vt:lpstr>
      <vt:lpstr>PowerPoint Presentation</vt:lpstr>
      <vt:lpstr>PowerPoint Presentation</vt:lpstr>
      <vt:lpstr>Markov Assumption of N-Gram  model</vt:lpstr>
      <vt:lpstr>PowerPoint Presentation</vt:lpstr>
      <vt:lpstr>PowerPoint Presentation</vt:lpstr>
      <vt:lpstr>PowerPoint Presentation</vt:lpstr>
      <vt:lpstr>PowerPoint Presentation</vt:lpstr>
      <vt:lpstr>More Examples:</vt:lpstr>
      <vt:lpstr>PowerPoint Presentation</vt:lpstr>
      <vt:lpstr>Tri Gram (Two words History)</vt:lpstr>
      <vt:lpstr>PowerPoint Presentation</vt:lpstr>
      <vt:lpstr>PowerPoint Presentation</vt:lpstr>
      <vt:lpstr>PowerPoint Presentation</vt:lpstr>
      <vt:lpstr>PowerPoint Presentation</vt:lpstr>
      <vt:lpstr>Example of N-gram probabilities </vt:lpstr>
      <vt:lpstr>PowerPoint Presentation</vt:lpstr>
      <vt:lpstr>PowerPoint Presentation</vt:lpstr>
      <vt:lpstr>PowerPoint Presentation</vt:lpstr>
      <vt:lpstr>PowerPoint Presentation</vt:lpstr>
      <vt:lpstr>PowerPoint Presentation</vt:lpstr>
      <vt:lpstr>PowerPoint Presentation</vt:lpstr>
      <vt:lpstr>Solved Numerical - N-Gram</vt:lpstr>
      <vt:lpstr>PowerPoint Presentation</vt:lpstr>
      <vt:lpstr>Tri gram , 4 - gram and 5 –gram </vt:lpstr>
      <vt:lpstr>Advantages of N-Gram Model</vt:lpstr>
      <vt:lpstr>Log Probabilities</vt:lpstr>
      <vt:lpstr>Solved Numerical - N-Gram using Log Probabilities</vt:lpstr>
      <vt:lpstr>PowerPoint Presentation</vt:lpstr>
      <vt:lpstr>Smoothing</vt:lpstr>
      <vt:lpstr>Types of Smoothing</vt:lpstr>
      <vt:lpstr>Laplace Smoothing (or add one smoothing)</vt:lpstr>
      <vt:lpstr>Example : Laplace Smoothing </vt:lpstr>
      <vt:lpstr>PowerPoint Presentation</vt:lpstr>
      <vt:lpstr>PowerPoint Presentation</vt:lpstr>
      <vt:lpstr>PowerPoint Presentation</vt:lpstr>
      <vt:lpstr>Example: Laplace smoothing</vt:lpstr>
      <vt:lpstr>PowerPoint Presentation</vt:lpstr>
      <vt:lpstr>Add K smoothing</vt:lpstr>
      <vt:lpstr>Limitations of N-Gram model</vt:lpstr>
      <vt:lpstr>N-gram Sensitivity to the Training Corpus</vt:lpstr>
      <vt:lpstr>Evaluating the language model</vt:lpstr>
      <vt:lpstr>PowerPoint Presentation</vt:lpstr>
      <vt:lpstr>PowerPoint Presentation</vt:lpstr>
      <vt:lpstr>PowerPoint Presentation</vt:lpstr>
      <vt:lpstr>Example:Perplexity</vt:lpstr>
      <vt:lpstr>PowerPoint Presentation</vt:lpstr>
      <vt:lpstr>PowerPoint Presentation</vt:lpstr>
      <vt:lpstr>PowerPoint Presentation</vt:lpstr>
      <vt:lpstr> Edit Distance</vt:lpstr>
      <vt:lpstr>Edit Distance</vt:lpstr>
      <vt:lpstr>What is edit distance?</vt:lpstr>
      <vt:lpstr>Example: Minimum Edit Distance</vt:lpstr>
      <vt:lpstr>Example: Minimum Edit Distance</vt:lpstr>
      <vt:lpstr>Minimum Edit Distance Algorithm</vt:lpstr>
      <vt:lpstr>Minimum Edit Distance (Levenshtein Distance)  Algorithm</vt:lpstr>
      <vt:lpstr>Example  - Minimum Edit Distance</vt:lpstr>
      <vt:lpstr>Compute minimum Edit Distance</vt:lpstr>
      <vt:lpstr>PowerPoint Presentation</vt:lpstr>
      <vt:lpstr>Compute Minimum Edit Distance</vt:lpstr>
      <vt:lpstr>Edit Distance</vt:lpstr>
      <vt:lpstr>PowerPoint Presentation</vt:lpstr>
      <vt:lpstr>PowerPoint Presentation</vt:lpstr>
      <vt:lpstr>PowerPoint Presentation</vt:lpstr>
      <vt:lpstr>PowerPoint Presentation</vt:lpstr>
      <vt:lpstr>PowerPoint Presentation</vt:lpstr>
      <vt:lpstr>PowerPoint Presentation</vt:lpstr>
      <vt:lpstr>Result of back trace</vt:lpstr>
      <vt:lpstr>PowerPoint Presentation</vt:lpstr>
      <vt:lpstr>Example : Minimum edit distance</vt:lpstr>
      <vt:lpstr>Noisy channel models</vt:lpstr>
      <vt:lpstr>Noisy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 model for acress</vt:lpstr>
      <vt:lpstr>PowerPoint Presentation</vt:lpstr>
      <vt:lpstr>PowerPoint Presentation</vt:lpstr>
      <vt:lpstr>PowerPoint Presentation</vt:lpstr>
      <vt:lpstr>PowerPoint Presentation</vt:lpstr>
      <vt:lpstr>Evaluation</vt:lpstr>
      <vt:lpstr>Problems based on Naive bayes (IMP)</vt:lpstr>
      <vt:lpstr>PowerPoint Presentation</vt:lpstr>
      <vt:lpstr>PowerPoint Presentation</vt:lpstr>
      <vt:lpstr>PowerPoint Presentation</vt:lpstr>
      <vt:lpstr>Problems based on Naive bayes (IMP) </vt:lpstr>
      <vt:lpstr>PowerPoint Presentation</vt:lpstr>
      <vt:lpstr>Important theory questions</vt:lpstr>
      <vt:lpstr>PowerPoint Presentation</vt:lpstr>
      <vt:lpstr>END OF MODULE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dc:title>
  <dc:creator>ASUS</dc:creator>
  <cp:lastModifiedBy>hp</cp:lastModifiedBy>
  <cp:revision>59</cp:revision>
  <dcterms:created xsi:type="dcterms:W3CDTF">2023-01-04T05:20:30Z</dcterms:created>
  <dcterms:modified xsi:type="dcterms:W3CDTF">2023-08-11T05:07:11Z</dcterms:modified>
</cp:coreProperties>
</file>